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sldIdLst>
    <p:sldId id="265" r:id="rId2"/>
    <p:sldId id="300" r:id="rId3"/>
    <p:sldId id="297" r:id="rId4"/>
    <p:sldId id="301" r:id="rId5"/>
    <p:sldId id="259" r:id="rId6"/>
    <p:sldId id="268" r:id="rId7"/>
    <p:sldId id="287" r:id="rId8"/>
    <p:sldId id="260" r:id="rId9"/>
    <p:sldId id="261" r:id="rId10"/>
    <p:sldId id="264" r:id="rId11"/>
    <p:sldId id="292" r:id="rId12"/>
    <p:sldId id="262" r:id="rId13"/>
    <p:sldId id="309" r:id="rId14"/>
    <p:sldId id="294" r:id="rId15"/>
    <p:sldId id="295" r:id="rId16"/>
    <p:sldId id="296" r:id="rId17"/>
    <p:sldId id="290" r:id="rId18"/>
    <p:sldId id="302" r:id="rId19"/>
    <p:sldId id="303" r:id="rId20"/>
    <p:sldId id="304" r:id="rId21"/>
    <p:sldId id="305" r:id="rId22"/>
    <p:sldId id="306" r:id="rId23"/>
    <p:sldId id="307" r:id="rId24"/>
    <p:sldId id="308" r:id="rId25"/>
    <p:sldId id="270" r:id="rId26"/>
    <p:sldId id="291" r:id="rId27"/>
    <p:sldId id="298" r:id="rId28"/>
    <p:sldId id="279" r:id="rId29"/>
    <p:sldId id="269"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2B40BCD2-9D8C-47FE-8DBF-A8E287D3539B}">
          <p14:sldIdLst>
            <p14:sldId id="265"/>
            <p14:sldId id="300"/>
            <p14:sldId id="297"/>
            <p14:sldId id="301"/>
            <p14:sldId id="259"/>
            <p14:sldId id="268"/>
            <p14:sldId id="287"/>
            <p14:sldId id="260"/>
            <p14:sldId id="261"/>
            <p14:sldId id="264"/>
            <p14:sldId id="292"/>
            <p14:sldId id="262"/>
            <p14:sldId id="309"/>
            <p14:sldId id="294"/>
            <p14:sldId id="295"/>
            <p14:sldId id="296"/>
            <p14:sldId id="290"/>
            <p14:sldId id="302"/>
            <p14:sldId id="303"/>
            <p14:sldId id="304"/>
            <p14:sldId id="305"/>
            <p14:sldId id="306"/>
            <p14:sldId id="307"/>
            <p14:sldId id="308"/>
            <p14:sldId id="270"/>
            <p14:sldId id="291"/>
            <p14:sldId id="298"/>
            <p14:sldId id="279"/>
            <p14:sldId id="26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79" d="100"/>
          <a:sy n="79" d="100"/>
        </p:scale>
        <p:origin x="85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media/hdphoto1.wdp>
</file>

<file path=ppt/media/hdphoto2.wdp>
</file>

<file path=ppt/media/hdphoto3.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27DC8A2-83FC-450F-8201-13746C4CDEDB}" type="datetimeFigureOut">
              <a:rPr lang="en-IN" smtClean="0"/>
              <a:t>03-04-2024</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553401FB-15C9-42E8-B664-8F1AE82BD59A}"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397587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7DC8A2-83FC-450F-8201-13746C4CDEDB}" type="datetimeFigureOut">
              <a:rPr lang="en-IN" smtClean="0"/>
              <a:t>03-04-2024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53401FB-15C9-42E8-B664-8F1AE82BD59A}"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86951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7DC8A2-83FC-450F-8201-13746C4CDEDB}" type="datetimeFigureOut">
              <a:rPr lang="en-IN" smtClean="0"/>
              <a:t>03-04-2024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53401FB-15C9-42E8-B664-8F1AE82BD59A}"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37734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7DC8A2-83FC-450F-8201-13746C4CDEDB}" type="datetimeFigureOut">
              <a:rPr lang="en-IN" smtClean="0"/>
              <a:t>03-04-2024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53401FB-15C9-42E8-B664-8F1AE82BD59A}" type="slidenum">
              <a:rPr lang="en-IN" smtClean="0"/>
              <a:t>‹#›</a:t>
            </a:fld>
            <a:endParaRPr lang="en-IN"/>
          </a:p>
        </p:txBody>
      </p:sp>
    </p:spTree>
    <p:extLst>
      <p:ext uri="{BB962C8B-B14F-4D97-AF65-F5344CB8AC3E}">
        <p14:creationId xmlns:p14="http://schemas.microsoft.com/office/powerpoint/2010/main" val="2501938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7DC8A2-83FC-450F-8201-13746C4CDEDB}" type="datetimeFigureOut">
              <a:rPr lang="en-IN" smtClean="0"/>
              <a:t>03-04-2024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53401FB-15C9-42E8-B664-8F1AE82BD59A}"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85556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7DC8A2-83FC-450F-8201-13746C4CDEDB}" type="datetimeFigureOut">
              <a:rPr lang="en-IN" smtClean="0"/>
              <a:t>03-04-2024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53401FB-15C9-42E8-B664-8F1AE82BD59A}"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15563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27DC8A2-83FC-450F-8201-13746C4CDEDB}" type="datetimeFigureOut">
              <a:rPr lang="en-IN" smtClean="0"/>
              <a:t>03-04-2024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53401FB-15C9-42E8-B664-8F1AE82BD59A}"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372520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27DC8A2-83FC-450F-8201-13746C4CDEDB}" type="datetimeFigureOut">
              <a:rPr lang="en-IN" smtClean="0"/>
              <a:t>03-04-2024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53401FB-15C9-42E8-B664-8F1AE82BD59A}"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15007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27DC8A2-83FC-450F-8201-13746C4CDEDB}" type="datetimeFigureOut">
              <a:rPr lang="en-IN" smtClean="0"/>
              <a:t>03-04-2024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53401FB-15C9-42E8-B664-8F1AE82BD59A}"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29719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7DC8A2-83FC-450F-8201-13746C4CDEDB}" type="datetimeFigureOut">
              <a:rPr lang="en-IN" smtClean="0"/>
              <a:t>03-04-2024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53401FB-15C9-42E8-B664-8F1AE82BD59A}" type="slidenum">
              <a:rPr lang="en-IN" smtClean="0"/>
              <a:t>‹#›</a:t>
            </a:fld>
            <a:endParaRPr lang="en-IN"/>
          </a:p>
        </p:txBody>
      </p:sp>
    </p:spTree>
    <p:extLst>
      <p:ext uri="{BB962C8B-B14F-4D97-AF65-F5344CB8AC3E}">
        <p14:creationId xmlns:p14="http://schemas.microsoft.com/office/powerpoint/2010/main" val="3517615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27DC8A2-83FC-450F-8201-13746C4CDEDB}" type="datetimeFigureOut">
              <a:rPr lang="en-IN" smtClean="0"/>
              <a:t>03-04-2024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53401FB-15C9-42E8-B664-8F1AE82BD59A}"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104227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127DC8A2-83FC-450F-8201-13746C4CDEDB}" type="datetimeFigureOut">
              <a:rPr lang="en-IN" smtClean="0"/>
              <a:t>03-04-2024</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553401FB-15C9-42E8-B664-8F1AE82BD59A}"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86150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127DC8A2-83FC-450F-8201-13746C4CDEDB}" type="datetimeFigureOut">
              <a:rPr lang="en-IN" smtClean="0"/>
              <a:t>03-04-2024</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553401FB-15C9-42E8-B664-8F1AE82BD59A}"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6415215"/>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hyperlink" Target="https://www.pngall.com/task-png/download/68566" TargetMode="External"/><Relationship Id="rId2" Type="http://schemas.openxmlformats.org/officeDocument/2006/relationships/image" Target="../media/image10.png"/><Relationship Id="rId1" Type="http://schemas.openxmlformats.org/officeDocument/2006/relationships/slideLayout" Target="../slideLayouts/slideLayout12.xml"/><Relationship Id="rId6" Type="http://schemas.openxmlformats.org/officeDocument/2006/relationships/hyperlink" Target="https://creativecommons.org/licenses/by-nc/3.0/" TargetMode="External"/><Relationship Id="rId5" Type="http://schemas.openxmlformats.org/officeDocument/2006/relationships/hyperlink" Target="https://freepngimg.com/png/49229-scope-photos-png-download-free" TargetMode="Externa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hyperlink" Target="https://openclipart.org/detail/169719/imagebot-com-2012042714194724316-by-dako"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researchgate.net/publication/313019347_Modelling_and_Testing_Consumer_Trust_Dimensions_in_E-commerce" TargetMode="External"/><Relationship Id="rId2" Type="http://schemas.openxmlformats.org/officeDocument/2006/relationships/hyperlink" Target="https://www.researchgate.net/publication/227447618_Dynamic_Conversion_Behavior_at_E-Commerce_Sites" TargetMode="External"/><Relationship Id="rId1" Type="http://schemas.openxmlformats.org/officeDocument/2006/relationships/slideLayout" Target="../slideLayouts/slideLayout12.xml"/><Relationship Id="rId5" Type="http://schemas.openxmlformats.org/officeDocument/2006/relationships/hyperlink" Target="https://www.researchgate.net/publication/227629661_Consumer_Perceptions_of_Privacy_and_Security_Risks_for_Online_Shopping" TargetMode="External"/><Relationship Id="rId4" Type="http://schemas.openxmlformats.org/officeDocument/2006/relationships/hyperlink" Target="https://eprajournals.com/IJSR/article/1210/downloa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hyperlink" Target="https://thetoolkit.me/123-method/metrics-based-evaluation/metrics-step-2/" TargetMode="External"/><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hyperlink" Target="https://thetoolkit.me/123-method/metrics-based-evaluation/metrics-step-2/" TargetMode="External"/><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hyperlink" Target="https://pixabay.com/en/question-mark-question-response-1019983/" TargetMode="Externa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12.xml"/><Relationship Id="rId4" Type="http://schemas.openxmlformats.org/officeDocument/2006/relationships/hyperlink" Target="https://pixabay.com/en/target-dart-aim-objective-success-1414788/"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99043DA-4BC9-815B-FDB8-3A2935CC5197}"/>
              </a:ext>
            </a:extLst>
          </p:cNvPr>
          <p:cNvSpPr/>
          <p:nvPr/>
        </p:nvSpPr>
        <p:spPr>
          <a:xfrm>
            <a:off x="1426517" y="621194"/>
            <a:ext cx="8560341" cy="2244882"/>
          </a:xfrm>
          <a:prstGeom prst="rect">
            <a:avLst/>
          </a:prstGeom>
          <a:ln>
            <a:noFill/>
          </a:ln>
          <a:effectLst>
            <a:outerShdw blurRad="63500" sx="102000" sy="102000" algn="ctr" rotWithShape="0">
              <a:prstClr val="black">
                <a:alpha val="40000"/>
              </a:prstClr>
            </a:outerShdw>
          </a:effectLst>
          <a:scene3d>
            <a:camera prst="orthographicFront">
              <a:rot lat="0" lon="0" rev="0"/>
            </a:camera>
            <a:lightRig rig="glow" dir="t">
              <a:rot lat="0" lon="0" rev="14100000"/>
            </a:lightRig>
          </a:scene3d>
          <a:sp3d prstMaterial="softEdge">
            <a:bevelT w="127000" prst="artDeco"/>
          </a:sp3d>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4800" dirty="0">
                <a:ln w="0"/>
                <a:solidFill>
                  <a:schemeClr val="tx1"/>
                </a:solidFill>
                <a:effectLst>
                  <a:outerShdw blurRad="50800" dist="38100" dir="2700000" algn="tl" rotWithShape="0">
                    <a:prstClr val="black">
                      <a:alpha val="40000"/>
                    </a:prstClr>
                  </a:outerShdw>
                </a:effectLst>
              </a:rPr>
              <a:t>Price Drop Alert</a:t>
            </a:r>
          </a:p>
          <a:p>
            <a:pPr algn="ctr"/>
            <a:endParaRPr lang="en-IN" sz="4800" dirty="0">
              <a:ln w="0"/>
              <a:solidFill>
                <a:schemeClr val="tx1"/>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5ACDC619-E52A-3BD0-B5A0-E704AF3BD22D}"/>
              </a:ext>
            </a:extLst>
          </p:cNvPr>
          <p:cNvSpPr/>
          <p:nvPr/>
        </p:nvSpPr>
        <p:spPr>
          <a:xfrm>
            <a:off x="1369885" y="3901500"/>
            <a:ext cx="3141307" cy="1399592"/>
          </a:xfrm>
          <a:prstGeom prst="rect">
            <a:avLst/>
          </a:prstGeom>
          <a:solidFill>
            <a:schemeClr val="bg1">
              <a:lumMod val="85000"/>
            </a:schemeClr>
          </a:solidFill>
          <a:effectLst>
            <a:innerShdw blurRad="114300">
              <a:prstClr val="black"/>
            </a:innerShdw>
          </a:effectLst>
        </p:spPr>
        <p:style>
          <a:lnRef idx="2">
            <a:schemeClr val="accent6"/>
          </a:lnRef>
          <a:fillRef idx="1">
            <a:schemeClr val="lt1"/>
          </a:fillRef>
          <a:effectRef idx="0">
            <a:schemeClr val="accent6"/>
          </a:effectRef>
          <a:fontRef idx="minor">
            <a:schemeClr val="dk1"/>
          </a:fontRef>
        </p:style>
        <p:txBody>
          <a:bodyPr rtlCol="0" anchor="ctr"/>
          <a:lstStyle/>
          <a:p>
            <a:r>
              <a:rPr lang="en-US" dirty="0"/>
              <a:t>BY :</a:t>
            </a:r>
          </a:p>
          <a:p>
            <a:r>
              <a:rPr lang="en-US" dirty="0"/>
              <a:t>Sahil Vijay Patil -  A07</a:t>
            </a:r>
          </a:p>
          <a:p>
            <a:r>
              <a:rPr lang="en-US" dirty="0"/>
              <a:t>Shubham </a:t>
            </a:r>
            <a:r>
              <a:rPr lang="en-US" dirty="0" err="1"/>
              <a:t>Sohanlal</a:t>
            </a:r>
            <a:r>
              <a:rPr lang="en-US" dirty="0"/>
              <a:t> Jain - A21</a:t>
            </a:r>
          </a:p>
          <a:p>
            <a:r>
              <a:rPr lang="en-US" dirty="0"/>
              <a:t>Sehej Umesh Chitale - A22 </a:t>
            </a:r>
          </a:p>
          <a:p>
            <a:endParaRPr lang="en-IN" dirty="0"/>
          </a:p>
        </p:txBody>
      </p:sp>
      <p:pic>
        <p:nvPicPr>
          <p:cNvPr id="1030" name="Picture 6" descr="Price down Generic Outline Color icon">
            <a:extLst>
              <a:ext uri="{FF2B5EF4-FFF2-40B4-BE49-F238E27FC236}">
                <a16:creationId xmlns:a16="http://schemas.microsoft.com/office/drawing/2014/main" id="{0232B7A0-CD8D-2C4B-8124-0980654709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1931" y="1080248"/>
            <a:ext cx="1766046" cy="176604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DD273D3-6460-B250-535D-CDDAE2EFCB37}"/>
              </a:ext>
            </a:extLst>
          </p:cNvPr>
          <p:cNvSpPr txBox="1"/>
          <p:nvPr/>
        </p:nvSpPr>
        <p:spPr>
          <a:xfrm>
            <a:off x="3702424" y="1676400"/>
            <a:ext cx="6109365" cy="523220"/>
          </a:xfrm>
          <a:prstGeom prst="rect">
            <a:avLst/>
          </a:prstGeom>
          <a:noFill/>
        </p:spPr>
        <p:txBody>
          <a:bodyPr wrap="none" rtlCol="0">
            <a:spAutoFit/>
          </a:bodyPr>
          <a:lstStyle/>
          <a:p>
            <a:r>
              <a:rPr lang="en-US" sz="2800" b="1" dirty="0">
                <a:solidFill>
                  <a:srgbClr val="FF0000"/>
                </a:solidFill>
                <a:latin typeface="Bahnschrift Condensed" panose="020B0502040204020203" pitchFamily="34" charset="0"/>
              </a:rPr>
              <a:t>A technology for modern day discount shopping…..</a:t>
            </a:r>
            <a:endParaRPr lang="en-IN" sz="2800" b="1" dirty="0">
              <a:solidFill>
                <a:srgbClr val="FF0000"/>
              </a:solidFill>
              <a:latin typeface="Bahnschrift Condensed" panose="020B0502040204020203" pitchFamily="34" charset="0"/>
            </a:endParaRPr>
          </a:p>
        </p:txBody>
      </p:sp>
      <p:sp>
        <p:nvSpPr>
          <p:cNvPr id="5" name="Rectangle 4">
            <a:extLst>
              <a:ext uri="{FF2B5EF4-FFF2-40B4-BE49-F238E27FC236}">
                <a16:creationId xmlns:a16="http://schemas.microsoft.com/office/drawing/2014/main" id="{40BF9AA2-AB3E-3D1D-B9FB-BDA4C4A19535}"/>
              </a:ext>
            </a:extLst>
          </p:cNvPr>
          <p:cNvSpPr/>
          <p:nvPr/>
        </p:nvSpPr>
        <p:spPr>
          <a:xfrm>
            <a:off x="7969623" y="3155577"/>
            <a:ext cx="2823883" cy="259079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7" name="Picture 6">
            <a:extLst>
              <a:ext uri="{FF2B5EF4-FFF2-40B4-BE49-F238E27FC236}">
                <a16:creationId xmlns:a16="http://schemas.microsoft.com/office/drawing/2014/main" id="{06627286-8C53-B2E3-DE6E-BB7D50A9D2A5}"/>
              </a:ext>
            </a:extLst>
          </p:cNvPr>
          <p:cNvPicPr>
            <a:picLocks noChangeAspect="1"/>
          </p:cNvPicPr>
          <p:nvPr/>
        </p:nvPicPr>
        <p:blipFill>
          <a:blip r:embed="rId3"/>
          <a:stretch>
            <a:fillRect/>
          </a:stretch>
        </p:blipFill>
        <p:spPr>
          <a:xfrm>
            <a:off x="8077041" y="3285902"/>
            <a:ext cx="2608888" cy="1815352"/>
          </a:xfrm>
          <a:prstGeom prst="rect">
            <a:avLst/>
          </a:prstGeom>
        </p:spPr>
      </p:pic>
      <p:pic>
        <p:nvPicPr>
          <p:cNvPr id="1026" name="Picture 2" descr="Price Drop PNG Transparent Images Free Download | Vector Files | Pngtree">
            <a:extLst>
              <a:ext uri="{FF2B5EF4-FFF2-40B4-BE49-F238E27FC236}">
                <a16:creationId xmlns:a16="http://schemas.microsoft.com/office/drawing/2014/main" id="{A4BA47C0-836C-AC73-DB27-51D173EFD9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37078" y="5114365"/>
            <a:ext cx="880782" cy="88078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2413BBF-F8DE-70DD-061E-6718FEA04827}"/>
              </a:ext>
            </a:extLst>
          </p:cNvPr>
          <p:cNvSpPr txBox="1"/>
          <p:nvPr/>
        </p:nvSpPr>
        <p:spPr>
          <a:xfrm>
            <a:off x="8274422" y="5262282"/>
            <a:ext cx="1954307" cy="307777"/>
          </a:xfrm>
          <a:prstGeom prst="rect">
            <a:avLst/>
          </a:prstGeom>
          <a:noFill/>
        </p:spPr>
        <p:txBody>
          <a:bodyPr wrap="square" rtlCol="0">
            <a:spAutoFit/>
          </a:bodyPr>
          <a:lstStyle/>
          <a:p>
            <a:r>
              <a:rPr lang="en-US" sz="1400" dirty="0"/>
              <a:t>Price dropped !!!</a:t>
            </a:r>
            <a:endParaRPr lang="en-IN" dirty="0"/>
          </a:p>
        </p:txBody>
      </p:sp>
      <p:sp>
        <p:nvSpPr>
          <p:cNvPr id="9" name="TextBox 8">
            <a:extLst>
              <a:ext uri="{FF2B5EF4-FFF2-40B4-BE49-F238E27FC236}">
                <a16:creationId xmlns:a16="http://schemas.microsoft.com/office/drawing/2014/main" id="{340CDF50-7D9F-65E0-0A1F-BA941E18F352}"/>
              </a:ext>
            </a:extLst>
          </p:cNvPr>
          <p:cNvSpPr txBox="1"/>
          <p:nvPr/>
        </p:nvSpPr>
        <p:spPr>
          <a:xfrm>
            <a:off x="8301318" y="5486399"/>
            <a:ext cx="1109599" cy="276999"/>
          </a:xfrm>
          <a:prstGeom prst="rect">
            <a:avLst/>
          </a:prstGeom>
          <a:noFill/>
        </p:spPr>
        <p:txBody>
          <a:bodyPr wrap="none" rtlCol="0">
            <a:spAutoFit/>
          </a:bodyPr>
          <a:lstStyle/>
          <a:p>
            <a:r>
              <a:rPr lang="en-US" sz="1200" dirty="0">
                <a:solidFill>
                  <a:schemeClr val="bg1">
                    <a:lumMod val="50000"/>
                  </a:schemeClr>
                </a:solidFill>
                <a:latin typeface="Bahnschrift Condensed" panose="020B0502040204020203" pitchFamily="34" charset="0"/>
              </a:rPr>
              <a:t>www.amazon.com</a:t>
            </a:r>
            <a:endParaRPr lang="en-IN" sz="1200" dirty="0">
              <a:solidFill>
                <a:schemeClr val="bg1">
                  <a:lumMod val="50000"/>
                </a:schemeClr>
              </a:solidFill>
              <a:latin typeface="Bahnschrift Condensed" panose="020B0502040204020203" pitchFamily="34" charset="0"/>
            </a:endParaRPr>
          </a:p>
        </p:txBody>
      </p:sp>
      <p:pic>
        <p:nvPicPr>
          <p:cNvPr id="1054" name="Picture 30" descr="50 ">
            <a:extLst>
              <a:ext uri="{FF2B5EF4-FFF2-40B4-BE49-F238E27FC236}">
                <a16:creationId xmlns:a16="http://schemas.microsoft.com/office/drawing/2014/main" id="{7C4AD0E4-D756-5236-ADB2-BB4F93F15FA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0708708">
            <a:off x="10069172" y="5153249"/>
            <a:ext cx="738401" cy="738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7637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4139C-2F4B-9D48-E5B8-1F29B11A2E03}"/>
              </a:ext>
            </a:extLst>
          </p:cNvPr>
          <p:cNvSpPr>
            <a:spLocks noGrp="1"/>
          </p:cNvSpPr>
          <p:nvPr>
            <p:ph type="title"/>
          </p:nvPr>
        </p:nvSpPr>
        <p:spPr>
          <a:xfrm>
            <a:off x="1294362" y="384002"/>
            <a:ext cx="9603275" cy="1049235"/>
          </a:xfrm>
        </p:spPr>
        <p:txBody>
          <a:bodyPr anchor="ctr">
            <a:normAutofit/>
          </a:bodyPr>
          <a:lstStyle/>
          <a:p>
            <a:r>
              <a:rPr lang="en-US" sz="4800" b="1" cap="none" dirty="0">
                <a:ln w="9525">
                  <a:solidFill>
                    <a:schemeClr val="tx1"/>
                  </a:solidFill>
                  <a:prstDash val="solid"/>
                </a:ln>
                <a:effectLst>
                  <a:outerShdw blurRad="12700" dist="38100" dir="2700000" algn="tl" rotWithShape="0">
                    <a:schemeClr val="bg1">
                      <a:lumMod val="50000"/>
                    </a:schemeClr>
                  </a:outerShdw>
                </a:effectLst>
              </a:rPr>
              <a:t>SCOPE</a:t>
            </a:r>
            <a:endParaRPr lang="en-IN" sz="4800" b="1" cap="none" dirty="0">
              <a:ln w="9525">
                <a:solidFill>
                  <a:schemeClr val="tx1"/>
                </a:solidFill>
                <a:prstDash val="solid"/>
              </a:ln>
              <a:effectLst>
                <a:outerShdw blurRad="12700" dist="38100" dir="2700000" algn="tl" rotWithShape="0">
                  <a:schemeClr val="bg1">
                    <a:lumMod val="50000"/>
                  </a:schemeClr>
                </a:outerShdw>
              </a:effectLst>
            </a:endParaRPr>
          </a:p>
        </p:txBody>
      </p:sp>
      <p:pic>
        <p:nvPicPr>
          <p:cNvPr id="14" name="Picture 13">
            <a:extLst>
              <a:ext uri="{FF2B5EF4-FFF2-40B4-BE49-F238E27FC236}">
                <a16:creationId xmlns:a16="http://schemas.microsoft.com/office/drawing/2014/main" id="{410F21F6-738F-FE2A-D734-4705735DD4A1}"/>
              </a:ext>
            </a:extLst>
          </p:cNvPr>
          <p:cNvPicPr>
            <a:picLocks noChangeAspect="1"/>
          </p:cNvPicPr>
          <p:nvPr/>
        </p:nvPicPr>
        <p:blipFill>
          <a:blip r:embed="rId2" cstate="print">
            <a:duotone>
              <a:schemeClr val="bg2">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909528" y="470368"/>
            <a:ext cx="5652123" cy="5674131"/>
          </a:xfrm>
          <a:prstGeom prst="rect">
            <a:avLst/>
          </a:prstGeom>
        </p:spPr>
      </p:pic>
      <p:sp>
        <p:nvSpPr>
          <p:cNvPr id="3" name="Content Placeholder 2">
            <a:extLst>
              <a:ext uri="{FF2B5EF4-FFF2-40B4-BE49-F238E27FC236}">
                <a16:creationId xmlns:a16="http://schemas.microsoft.com/office/drawing/2014/main" id="{2BC3B760-D2C0-F4C3-E555-04F688C66858}"/>
              </a:ext>
            </a:extLst>
          </p:cNvPr>
          <p:cNvSpPr>
            <a:spLocks noGrp="1"/>
          </p:cNvSpPr>
          <p:nvPr>
            <p:ph sz="quarter" idx="13"/>
          </p:nvPr>
        </p:nvSpPr>
        <p:spPr>
          <a:xfrm>
            <a:off x="914086" y="1559696"/>
            <a:ext cx="10363826" cy="3424107"/>
          </a:xfrm>
        </p:spPr>
        <p:txBody>
          <a:bodyPr>
            <a:normAutofit/>
          </a:bodyPr>
          <a:lstStyle/>
          <a:p>
            <a:pPr algn="just"/>
            <a:r>
              <a:rPr lang="en-US" sz="2400" dirty="0"/>
              <a:t>The project will focus on enhancing user convenience by automating the tracking of product prices during flash sales on e-commerce website only for Amazon if API is available.</a:t>
            </a:r>
          </a:p>
          <a:p>
            <a:pPr algn="just"/>
            <a:r>
              <a:rPr lang="en-US" sz="2400" dirty="0"/>
              <a:t>The project aims to cater to users who seek specific price points for products and desire timely notifications through E-mail only.</a:t>
            </a:r>
            <a:endParaRPr lang="en-IN" sz="2400" dirty="0"/>
          </a:p>
        </p:txBody>
      </p:sp>
      <p:pic>
        <p:nvPicPr>
          <p:cNvPr id="11" name="Picture 10">
            <a:extLst>
              <a:ext uri="{FF2B5EF4-FFF2-40B4-BE49-F238E27FC236}">
                <a16:creationId xmlns:a16="http://schemas.microsoft.com/office/drawing/2014/main" id="{7478BB07-2C22-5234-67AC-504378384E9E}"/>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flipH="1">
            <a:off x="3592917" y="302313"/>
            <a:ext cx="1212611" cy="1212611"/>
          </a:xfrm>
          <a:prstGeom prst="rect">
            <a:avLst/>
          </a:prstGeom>
        </p:spPr>
      </p:pic>
      <p:sp>
        <p:nvSpPr>
          <p:cNvPr id="12" name="TextBox 11">
            <a:extLst>
              <a:ext uri="{FF2B5EF4-FFF2-40B4-BE49-F238E27FC236}">
                <a16:creationId xmlns:a16="http://schemas.microsoft.com/office/drawing/2014/main" id="{5D76D1EA-9C04-46F5-B77B-39709EDE948F}"/>
              </a:ext>
            </a:extLst>
          </p:cNvPr>
          <p:cNvSpPr txBox="1"/>
          <p:nvPr/>
        </p:nvSpPr>
        <p:spPr>
          <a:xfrm>
            <a:off x="4669340" y="6858000"/>
            <a:ext cx="6858000" cy="230832"/>
          </a:xfrm>
          <a:prstGeom prst="rect">
            <a:avLst/>
          </a:prstGeom>
          <a:noFill/>
        </p:spPr>
        <p:txBody>
          <a:bodyPr wrap="square" rtlCol="0">
            <a:spAutoFit/>
          </a:bodyPr>
          <a:lstStyle/>
          <a:p>
            <a:r>
              <a:rPr lang="en-IN" sz="900">
                <a:hlinkClick r:id="rId5" tooltip="https://freepngimg.com/png/49229-scope-photos-png-download-free"/>
              </a:rPr>
              <a:t>This Photo</a:t>
            </a:r>
            <a:r>
              <a:rPr lang="en-IN" sz="900"/>
              <a:t> by Unknown Author is licensed under </a:t>
            </a:r>
            <a:r>
              <a:rPr lang="en-IN" sz="900">
                <a:hlinkClick r:id="rId6" tooltip="https://creativecommons.org/licenses/by-nc/3.0/"/>
              </a:rPr>
              <a:t>CC BY-NC</a:t>
            </a:r>
            <a:endParaRPr lang="en-IN" sz="900"/>
          </a:p>
        </p:txBody>
      </p:sp>
    </p:spTree>
    <p:extLst>
      <p:ext uri="{BB962C8B-B14F-4D97-AF65-F5344CB8AC3E}">
        <p14:creationId xmlns:p14="http://schemas.microsoft.com/office/powerpoint/2010/main" val="20773860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05658-DDD9-18FD-D25F-474C9F3B6F34}"/>
              </a:ext>
            </a:extLst>
          </p:cNvPr>
          <p:cNvSpPr>
            <a:spLocks noGrp="1"/>
          </p:cNvSpPr>
          <p:nvPr>
            <p:ph type="title"/>
          </p:nvPr>
        </p:nvSpPr>
        <p:spPr>
          <a:xfrm>
            <a:off x="1021273" y="732802"/>
            <a:ext cx="9603275" cy="697710"/>
          </a:xfrm>
        </p:spPr>
        <p:txBody>
          <a:bodyPr>
            <a:normAutofit/>
          </a:bodyPr>
          <a:lstStyle/>
          <a:p>
            <a:r>
              <a:rPr lang="en-IN" sz="3600" b="1" cap="none" dirty="0">
                <a:ln w="9525">
                  <a:solidFill>
                    <a:schemeClr val="tx1"/>
                  </a:solidFill>
                  <a:prstDash val="solid"/>
                </a:ln>
                <a:effectLst>
                  <a:outerShdw blurRad="12700" dist="38100" dir="2700000" algn="tl" rotWithShape="0">
                    <a:schemeClr val="bg1">
                      <a:lumMod val="50000"/>
                    </a:schemeClr>
                  </a:outerShdw>
                </a:effectLst>
                <a:latin typeface="Gill Sans MT (Headings)"/>
                <a:cs typeface="Times New Roman" panose="02020603050405020304" pitchFamily="18" charset="0"/>
              </a:rPr>
              <a:t>OUTCOME</a:t>
            </a:r>
            <a:endParaRPr lang="en-IN" sz="3600" b="1" dirty="0"/>
          </a:p>
        </p:txBody>
      </p:sp>
      <p:sp>
        <p:nvSpPr>
          <p:cNvPr id="3" name="Content Placeholder 2">
            <a:extLst>
              <a:ext uri="{FF2B5EF4-FFF2-40B4-BE49-F238E27FC236}">
                <a16:creationId xmlns:a16="http://schemas.microsoft.com/office/drawing/2014/main" id="{8FBFA310-C6AD-38EE-9B4A-E6DDCF980958}"/>
              </a:ext>
            </a:extLst>
          </p:cNvPr>
          <p:cNvSpPr>
            <a:spLocks noGrp="1"/>
          </p:cNvSpPr>
          <p:nvPr>
            <p:ph sz="quarter" idx="13"/>
          </p:nvPr>
        </p:nvSpPr>
        <p:spPr>
          <a:xfrm>
            <a:off x="913774" y="1427584"/>
            <a:ext cx="10363826" cy="4363615"/>
          </a:xfrm>
        </p:spPr>
        <p:txBody>
          <a:bodyPr>
            <a:noAutofit/>
          </a:bodyPr>
          <a:lstStyle/>
          <a:p>
            <a:r>
              <a:rPr lang="en-US" sz="2400" dirty="0"/>
              <a:t>1. Users will experience a streamlined online shopping process, eliminating the need for manual tracking of product prices.</a:t>
            </a:r>
          </a:p>
          <a:p>
            <a:r>
              <a:rPr lang="en-US" sz="2400" dirty="0"/>
              <a:t>2. The web application will provide accurate and timely notifications through  email when a product's price matches the user's specified threshold.</a:t>
            </a:r>
          </a:p>
          <a:p>
            <a:r>
              <a:rPr lang="en-US" sz="2400" dirty="0"/>
              <a:t>3. Increased user satisfaction and engagement with online shopping platforms, fostering trust and reliance on the developed solution.</a:t>
            </a:r>
          </a:p>
          <a:p>
            <a:r>
              <a:rPr lang="en-US" sz="2400" dirty="0"/>
              <a:t>4. The project will contribute to the broader understanding and implementation of web scraping techniques for extracting information from Amazon website structures.</a:t>
            </a:r>
            <a:endParaRPr lang="en-IN" sz="2400" dirty="0"/>
          </a:p>
        </p:txBody>
      </p:sp>
    </p:spTree>
    <p:extLst>
      <p:ext uri="{BB962C8B-B14F-4D97-AF65-F5344CB8AC3E}">
        <p14:creationId xmlns:p14="http://schemas.microsoft.com/office/powerpoint/2010/main" val="41727926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7BD2D-EBA9-CD54-9C02-8F15ABF17E7B}"/>
              </a:ext>
            </a:extLst>
          </p:cNvPr>
          <p:cNvSpPr>
            <a:spLocks noGrp="1"/>
          </p:cNvSpPr>
          <p:nvPr>
            <p:ph type="title"/>
          </p:nvPr>
        </p:nvSpPr>
        <p:spPr>
          <a:xfrm>
            <a:off x="1109223" y="434867"/>
            <a:ext cx="9603275" cy="1049235"/>
          </a:xfrm>
        </p:spPr>
        <p:txBody>
          <a:bodyPr anchor="ctr">
            <a:normAutofit/>
          </a:bodyPr>
          <a:lstStyle/>
          <a:p>
            <a:r>
              <a:rPr lang="en-US" sz="4800" b="1" cap="none" dirty="0">
                <a:ln w="9525">
                  <a:solidFill>
                    <a:schemeClr val="tx1"/>
                  </a:solidFill>
                  <a:prstDash val="solid"/>
                </a:ln>
                <a:effectLst>
                  <a:outerShdw blurRad="12700" dist="38100" dir="2700000" algn="tl" rotWithShape="0">
                    <a:schemeClr val="bg1">
                      <a:lumMod val="50000"/>
                    </a:schemeClr>
                  </a:outerShdw>
                </a:effectLst>
              </a:rPr>
              <a:t>PROPOSED METHOD</a:t>
            </a:r>
            <a:endParaRPr lang="en-IN" sz="4800" b="1" cap="none" dirty="0">
              <a:ln w="9525">
                <a:solidFill>
                  <a:schemeClr val="tx1"/>
                </a:solidFill>
                <a:prstDash val="solid"/>
              </a:ln>
              <a:effectLst>
                <a:outerShdw blurRad="12700" dist="38100" dir="2700000" algn="tl" rotWithShape="0">
                  <a:schemeClr val="bg1">
                    <a:lumMod val="50000"/>
                  </a:schemeClr>
                </a:outerShdw>
              </a:effectLst>
            </a:endParaRPr>
          </a:p>
        </p:txBody>
      </p:sp>
      <p:pic>
        <p:nvPicPr>
          <p:cNvPr id="5" name="Picture 4">
            <a:extLst>
              <a:ext uri="{FF2B5EF4-FFF2-40B4-BE49-F238E27FC236}">
                <a16:creationId xmlns:a16="http://schemas.microsoft.com/office/drawing/2014/main" id="{DA428216-F6F3-7AB1-C2F5-FB0E8CFBA3D0}"/>
              </a:ext>
            </a:extLst>
          </p:cNvPr>
          <p:cNvPicPr>
            <a:picLocks noChangeAspect="1"/>
          </p:cNvPicPr>
          <p:nvPr/>
        </p:nvPicPr>
        <p:blipFill>
          <a:blip r:embed="rId2" cstate="print">
            <a:clrChange>
              <a:clrFrom>
                <a:srgbClr val="FFFFFF"/>
              </a:clrFrom>
              <a:clrTo>
                <a:srgbClr val="FFFFFF">
                  <a:alpha val="0"/>
                </a:srgbClr>
              </a:clrTo>
            </a:clrChange>
            <a:duotone>
              <a:srgbClr val="DFDBD5">
                <a:shade val="45000"/>
                <a:satMod val="135000"/>
              </a:srgbClr>
              <a:prstClr val="white"/>
            </a:duotone>
            <a:extLst>
              <a:ext uri="{BEBA8EAE-BF5A-486C-A8C5-ECC9F3942E4B}">
                <a14:imgProps xmlns:a14="http://schemas.microsoft.com/office/drawing/2010/main">
                  <a14:imgLayer r:embed="rId3">
                    <a14:imgEffect>
                      <a14:artisticChalkSketch/>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353560" y="234468"/>
            <a:ext cx="1511344" cy="1525024"/>
          </a:xfrm>
          <a:prstGeom prst="rect">
            <a:avLst/>
          </a:prstGeom>
        </p:spPr>
      </p:pic>
      <p:sp>
        <p:nvSpPr>
          <p:cNvPr id="3" name="Content Placeholder 2">
            <a:extLst>
              <a:ext uri="{FF2B5EF4-FFF2-40B4-BE49-F238E27FC236}">
                <a16:creationId xmlns:a16="http://schemas.microsoft.com/office/drawing/2014/main" id="{7C94CC1B-DAA9-D7CB-D7B9-91ED9496D102}"/>
              </a:ext>
            </a:extLst>
          </p:cNvPr>
          <p:cNvSpPr>
            <a:spLocks noGrp="1"/>
          </p:cNvSpPr>
          <p:nvPr>
            <p:ph sz="quarter" idx="13"/>
          </p:nvPr>
        </p:nvSpPr>
        <p:spPr>
          <a:xfrm>
            <a:off x="252919" y="1959891"/>
            <a:ext cx="11605098" cy="3269332"/>
          </a:xfrm>
        </p:spPr>
        <p:txBody>
          <a:bodyPr>
            <a:noAutofit/>
          </a:bodyPr>
          <a:lstStyle/>
          <a:p>
            <a:pPr marL="342900" lvl="0" indent="-342900" algn="just">
              <a:lnSpc>
                <a:spcPct val="110000"/>
              </a:lnSpc>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User Input: Users will provide the URL of the product they want to track and the desired price threshold for receiving notifications.</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10000"/>
              </a:lnSpc>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Amazon API Integration: The project will integrate with the Amazon API to fetch real-time data about the product. This API provides access to various product details and pricing information, ensuring accuracy and reliability.</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10000"/>
              </a:lnSpc>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Comparison and Notification: Once the current price is obtained, the application will compare it with the user-defined threshold price. If the current price drops below the threshold, the user will be notified via email or push notification, depending on their preferences.</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10000"/>
              </a:lnSpc>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User Interface: The project will have a user-friendly interface where users can easily input the product URL and desired price threshold. They can also manage their alerts and preferences within the application.</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lvl="0" indent="0" algn="just">
              <a:lnSpc>
                <a:spcPct val="110000"/>
              </a:lnSpc>
              <a:buNone/>
            </a:pP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95588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6D7EA8-57FF-AA89-AACD-72C20DCD42B1}"/>
              </a:ext>
            </a:extLst>
          </p:cNvPr>
          <p:cNvSpPr>
            <a:spLocks noGrp="1"/>
          </p:cNvSpPr>
          <p:nvPr>
            <p:ph sz="quarter" idx="13"/>
          </p:nvPr>
        </p:nvSpPr>
        <p:spPr>
          <a:xfrm>
            <a:off x="631671" y="363194"/>
            <a:ext cx="10363826" cy="3424107"/>
          </a:xfrm>
        </p:spPr>
        <p:txBody>
          <a:bodyPr>
            <a:normAutofit lnSpcReduction="10000"/>
          </a:bodyPr>
          <a:lstStyle/>
          <a:p>
            <a:pPr marL="342900" lvl="0" indent="-342900" algn="just">
              <a:lnSpc>
                <a:spcPct val="110000"/>
              </a:lnSpc>
              <a:buFont typeface="Arial" panose="020B0604020202020204" pitchFamily="34" charset="0"/>
              <a:buChar char="•"/>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Database Management: The application will maintain a database to store user product information, and Threshold price. This allows for efficient tracking and management of price alerts.</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10000"/>
              </a:lnSpc>
              <a:spcAft>
                <a:spcPts val="780"/>
              </a:spcAft>
              <a:buFont typeface="Arial" panose="020B0604020202020204" pitchFamily="34" charset="0"/>
              <a:buChar cha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Automation and Scheduling: The application can implement automation and scheduling features to regularly check for price updates according to user preferences. This ensures timely notifications without the need for manual intervention.</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IN" sz="2000"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Security and Privacy: To ensure user data security and privacy, the application will implement appropriate measures such as encryption for sensitive information and secure authentication mechanisms</a:t>
            </a:r>
            <a:endParaRPr lang="en-IN" sz="16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7039599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168359-8293-55BF-6FF2-882DBCFF670A}"/>
              </a:ext>
            </a:extLst>
          </p:cNvPr>
          <p:cNvSpPr txBox="1"/>
          <p:nvPr/>
        </p:nvSpPr>
        <p:spPr>
          <a:xfrm>
            <a:off x="880782" y="290463"/>
            <a:ext cx="6100482" cy="584775"/>
          </a:xfrm>
          <a:prstGeom prst="rect">
            <a:avLst/>
          </a:prstGeom>
          <a:noFill/>
        </p:spPr>
        <p:txBody>
          <a:bodyPr wrap="square">
            <a:spAutoFit/>
          </a:bodyPr>
          <a:lstStyle/>
          <a:p>
            <a:r>
              <a:rPr lang="en-US" sz="3200" b="1" dirty="0"/>
              <a:t>Software requirements :</a:t>
            </a:r>
            <a:endParaRPr lang="en-IN" sz="3200" dirty="0"/>
          </a:p>
        </p:txBody>
      </p:sp>
      <p:sp>
        <p:nvSpPr>
          <p:cNvPr id="5" name="TextBox 4">
            <a:extLst>
              <a:ext uri="{FF2B5EF4-FFF2-40B4-BE49-F238E27FC236}">
                <a16:creationId xmlns:a16="http://schemas.microsoft.com/office/drawing/2014/main" id="{F9CFAB9D-8F98-12DB-A67C-D5050A3FB4C7}"/>
              </a:ext>
            </a:extLst>
          </p:cNvPr>
          <p:cNvSpPr txBox="1"/>
          <p:nvPr/>
        </p:nvSpPr>
        <p:spPr>
          <a:xfrm>
            <a:off x="898712" y="1043498"/>
            <a:ext cx="6100482" cy="369332"/>
          </a:xfrm>
          <a:prstGeom prst="rect">
            <a:avLst/>
          </a:prstGeom>
          <a:noFill/>
        </p:spPr>
        <p:txBody>
          <a:bodyPr wrap="square">
            <a:spAutoFit/>
          </a:bodyPr>
          <a:lstStyle/>
          <a:p>
            <a:pPr marL="285750" indent="-285750">
              <a:buFont typeface="Wingdings" panose="05000000000000000000" pitchFamily="2" charset="2"/>
              <a:buChar char="q"/>
            </a:pPr>
            <a:r>
              <a:rPr lang="en-IN" b="1" u="sng" dirty="0"/>
              <a:t>Frontend Development :</a:t>
            </a:r>
          </a:p>
        </p:txBody>
      </p:sp>
      <p:sp>
        <p:nvSpPr>
          <p:cNvPr id="7" name="TextBox 6">
            <a:extLst>
              <a:ext uri="{FF2B5EF4-FFF2-40B4-BE49-F238E27FC236}">
                <a16:creationId xmlns:a16="http://schemas.microsoft.com/office/drawing/2014/main" id="{F3EFB0C4-86AC-1198-2DDB-B25DB847A58B}"/>
              </a:ext>
            </a:extLst>
          </p:cNvPr>
          <p:cNvSpPr txBox="1"/>
          <p:nvPr/>
        </p:nvSpPr>
        <p:spPr>
          <a:xfrm>
            <a:off x="898710" y="1461718"/>
            <a:ext cx="9213477" cy="1477328"/>
          </a:xfrm>
          <a:prstGeom prst="rect">
            <a:avLst/>
          </a:prstGeom>
          <a:noFill/>
        </p:spPr>
        <p:txBody>
          <a:bodyPr wrap="square">
            <a:spAutoFit/>
          </a:bodyPr>
          <a:lstStyle/>
          <a:p>
            <a:pPr>
              <a:buFont typeface="Wingdings" panose="05000000000000000000" pitchFamily="2" charset="2"/>
              <a:buChar char="§"/>
            </a:pPr>
            <a:r>
              <a:rPr lang="en-US" sz="1800" dirty="0"/>
              <a:t>HTML5: Used for structuring web content.</a:t>
            </a:r>
          </a:p>
          <a:p>
            <a:endParaRPr lang="en-US" sz="1800" dirty="0"/>
          </a:p>
          <a:p>
            <a:pPr>
              <a:buFont typeface="Wingdings" panose="05000000000000000000" pitchFamily="2" charset="2"/>
              <a:buChar char="§"/>
            </a:pPr>
            <a:r>
              <a:rPr lang="en-US" sz="1800" dirty="0"/>
              <a:t>CSS3: Used for styling and layout.</a:t>
            </a:r>
          </a:p>
          <a:p>
            <a:endParaRPr lang="en-US" sz="1800" dirty="0"/>
          </a:p>
          <a:p>
            <a:pPr>
              <a:buFont typeface="Wingdings" panose="05000000000000000000" pitchFamily="2" charset="2"/>
              <a:buChar char="§"/>
            </a:pPr>
            <a:r>
              <a:rPr lang="en-US" sz="1800" dirty="0"/>
              <a:t>JavaScript (ECMAScript 6): Used for dynamic and interactive features on the client side.</a:t>
            </a:r>
            <a:endParaRPr lang="en-IN" sz="1800" dirty="0"/>
          </a:p>
        </p:txBody>
      </p:sp>
      <p:sp>
        <p:nvSpPr>
          <p:cNvPr id="9" name="TextBox 8">
            <a:extLst>
              <a:ext uri="{FF2B5EF4-FFF2-40B4-BE49-F238E27FC236}">
                <a16:creationId xmlns:a16="http://schemas.microsoft.com/office/drawing/2014/main" id="{AA2D16BB-B368-CBF2-5A96-E94BC5CE9059}"/>
              </a:ext>
            </a:extLst>
          </p:cNvPr>
          <p:cNvSpPr txBox="1"/>
          <p:nvPr/>
        </p:nvSpPr>
        <p:spPr>
          <a:xfrm>
            <a:off x="889748" y="3257780"/>
            <a:ext cx="6100482" cy="369332"/>
          </a:xfrm>
          <a:prstGeom prst="rect">
            <a:avLst/>
          </a:prstGeom>
          <a:noFill/>
        </p:spPr>
        <p:txBody>
          <a:bodyPr wrap="square">
            <a:spAutoFit/>
          </a:bodyPr>
          <a:lstStyle/>
          <a:p>
            <a:pPr marL="285750" indent="-285750">
              <a:buFont typeface="Wingdings" panose="05000000000000000000" pitchFamily="2" charset="2"/>
              <a:buChar char="q"/>
            </a:pPr>
            <a:r>
              <a:rPr lang="en-IN" b="1" u="sng" dirty="0"/>
              <a:t>Backend Development :</a:t>
            </a:r>
            <a:endParaRPr lang="en-IN" dirty="0"/>
          </a:p>
        </p:txBody>
      </p:sp>
      <p:sp>
        <p:nvSpPr>
          <p:cNvPr id="11" name="TextBox 10">
            <a:extLst>
              <a:ext uri="{FF2B5EF4-FFF2-40B4-BE49-F238E27FC236}">
                <a16:creationId xmlns:a16="http://schemas.microsoft.com/office/drawing/2014/main" id="{E43B9C14-5B79-747B-5211-3ACA55ECBF78}"/>
              </a:ext>
            </a:extLst>
          </p:cNvPr>
          <p:cNvSpPr txBox="1"/>
          <p:nvPr/>
        </p:nvSpPr>
        <p:spPr>
          <a:xfrm>
            <a:off x="889747" y="3676908"/>
            <a:ext cx="9356912" cy="1477328"/>
          </a:xfrm>
          <a:prstGeom prst="rect">
            <a:avLst/>
          </a:prstGeom>
          <a:noFill/>
        </p:spPr>
        <p:txBody>
          <a:bodyPr wrap="square">
            <a:spAutoFit/>
          </a:bodyPr>
          <a:lstStyle/>
          <a:p>
            <a:pPr marL="285750" indent="-285750">
              <a:buFont typeface="Wingdings" panose="05000000000000000000" pitchFamily="2" charset="2"/>
              <a:buChar char="§"/>
            </a:pPr>
            <a:r>
              <a:rPr lang="en-IN" dirty="0"/>
              <a:t>Spring Boot: Used to create robust and scalable Java-based backend applications.</a:t>
            </a:r>
          </a:p>
          <a:p>
            <a:endParaRPr lang="en-IN" dirty="0"/>
          </a:p>
          <a:p>
            <a:pPr marL="285750" indent="-285750">
              <a:buFont typeface="Wingdings" panose="05000000000000000000" pitchFamily="2" charset="2"/>
              <a:buChar char="§"/>
            </a:pPr>
            <a:r>
              <a:rPr lang="en-IN" dirty="0" err="1"/>
              <a:t>Thymeleaf</a:t>
            </a:r>
            <a:r>
              <a:rPr lang="en-IN" dirty="0"/>
              <a:t>: A modern server-side Java template engine for web and standalone environments.</a:t>
            </a:r>
          </a:p>
          <a:p>
            <a:pPr marL="285750" indent="-285750">
              <a:buFont typeface="Wingdings" panose="05000000000000000000" pitchFamily="2" charset="2"/>
              <a:buChar char="§"/>
            </a:pPr>
            <a:endParaRPr lang="en-IN" dirty="0"/>
          </a:p>
          <a:p>
            <a:pPr marL="285750" indent="-285750">
              <a:buFont typeface="Wingdings" panose="05000000000000000000" pitchFamily="2" charset="2"/>
              <a:buChar char="§"/>
            </a:pPr>
            <a:r>
              <a:rPr lang="en-IN" dirty="0"/>
              <a:t>Java Development Kit (JDK) 8 or later: Required for Spring Boot application development.</a:t>
            </a:r>
          </a:p>
        </p:txBody>
      </p:sp>
    </p:spTree>
    <p:extLst>
      <p:ext uri="{BB962C8B-B14F-4D97-AF65-F5344CB8AC3E}">
        <p14:creationId xmlns:p14="http://schemas.microsoft.com/office/powerpoint/2010/main" val="2245156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57D978-B03D-DF5D-9003-9478A1C38418}"/>
              </a:ext>
            </a:extLst>
          </p:cNvPr>
          <p:cNvSpPr txBox="1"/>
          <p:nvPr/>
        </p:nvSpPr>
        <p:spPr>
          <a:xfrm>
            <a:off x="826993" y="645528"/>
            <a:ext cx="9930653" cy="4524315"/>
          </a:xfrm>
          <a:prstGeom prst="rect">
            <a:avLst/>
          </a:prstGeom>
          <a:noFill/>
        </p:spPr>
        <p:txBody>
          <a:bodyPr wrap="square">
            <a:spAutoFit/>
          </a:bodyPr>
          <a:lstStyle/>
          <a:p>
            <a:pPr marL="285750" indent="-285750">
              <a:buFont typeface="Wingdings" panose="05000000000000000000" pitchFamily="2" charset="2"/>
              <a:buChar char="q"/>
            </a:pPr>
            <a:r>
              <a:rPr lang="en-IN" b="1" u="sng" dirty="0"/>
              <a:t>Database :</a:t>
            </a:r>
          </a:p>
          <a:p>
            <a:endParaRPr lang="en-IN" dirty="0"/>
          </a:p>
          <a:p>
            <a:pPr marL="285750" indent="-285750">
              <a:buFont typeface="Wingdings" panose="05000000000000000000" pitchFamily="2" charset="2"/>
              <a:buChar char="§"/>
            </a:pPr>
            <a:r>
              <a:rPr lang="en-IN" dirty="0"/>
              <a:t>MySQL 5.7 or later:  Relational database management system for storing product and user data.</a:t>
            </a:r>
          </a:p>
          <a:p>
            <a:pPr marL="285750" indent="-285750">
              <a:buFont typeface="Wingdings" panose="05000000000000000000" pitchFamily="2" charset="2"/>
              <a:buChar char="§"/>
            </a:pPr>
            <a:endParaRPr lang="en-IN" dirty="0"/>
          </a:p>
          <a:p>
            <a:pPr marL="285750" indent="-285750">
              <a:buFont typeface="Wingdings" panose="05000000000000000000" pitchFamily="2" charset="2"/>
              <a:buChar char="q"/>
            </a:pPr>
            <a:r>
              <a:rPr lang="en-IN" b="1" u="sng" dirty="0"/>
              <a:t>Web Server :</a:t>
            </a:r>
          </a:p>
          <a:p>
            <a:endParaRPr lang="en-IN" dirty="0"/>
          </a:p>
          <a:p>
            <a:pPr marL="285750" indent="-285750">
              <a:buFont typeface="Wingdings" panose="05000000000000000000" pitchFamily="2" charset="2"/>
              <a:buChar char="§"/>
            </a:pPr>
            <a:r>
              <a:rPr lang="en-IN" dirty="0"/>
              <a:t>Apache Tomcat:  A widely used open-source implementation of the Java Servlet, </a:t>
            </a:r>
            <a:r>
              <a:rPr lang="en-IN" dirty="0" err="1"/>
              <a:t>JavaServer</a:t>
            </a:r>
            <a:r>
              <a:rPr lang="en-IN" dirty="0"/>
              <a:t> Pages, and Java Expression Language technologies.</a:t>
            </a:r>
          </a:p>
          <a:p>
            <a:endParaRPr lang="en-IN" dirty="0"/>
          </a:p>
          <a:p>
            <a:pPr marL="285750" indent="-285750">
              <a:buFont typeface="Wingdings" panose="05000000000000000000" pitchFamily="2" charset="2"/>
              <a:buChar char="q"/>
            </a:pPr>
            <a:r>
              <a:rPr lang="en-IN" b="1" u="sng" dirty="0"/>
              <a:t>Integrated Development Environment (IDE):</a:t>
            </a:r>
          </a:p>
          <a:p>
            <a:endParaRPr lang="en-IN" dirty="0"/>
          </a:p>
          <a:p>
            <a:pPr marL="285750" indent="-285750">
              <a:buFont typeface="Wingdings" panose="05000000000000000000" pitchFamily="2" charset="2"/>
              <a:buChar char="§"/>
            </a:pPr>
            <a:r>
              <a:rPr lang="en-IN" dirty="0"/>
              <a:t>IntelliJ IDEA or Eclipse:  Preferred IDEs for Java and Spring Boot development.</a:t>
            </a:r>
          </a:p>
          <a:p>
            <a:pPr marL="285750" indent="-285750">
              <a:buFont typeface="Wingdings" panose="05000000000000000000" pitchFamily="2" charset="2"/>
              <a:buChar char="§"/>
            </a:pPr>
            <a:endParaRPr lang="en-IN" dirty="0"/>
          </a:p>
          <a:p>
            <a:pPr marL="285750" indent="-285750">
              <a:buFont typeface="Wingdings" panose="05000000000000000000" pitchFamily="2" charset="2"/>
              <a:buChar char="q"/>
            </a:pPr>
            <a:r>
              <a:rPr lang="en-IN" b="1" u="sng" dirty="0"/>
              <a:t>Web Server :</a:t>
            </a:r>
          </a:p>
          <a:p>
            <a:endParaRPr lang="en-US" dirty="0"/>
          </a:p>
          <a:p>
            <a:pPr marL="285750" indent="-285750">
              <a:buFont typeface="Wingdings" panose="05000000000000000000" pitchFamily="2" charset="2"/>
              <a:buChar char="§"/>
            </a:pPr>
            <a:r>
              <a:rPr lang="en-US" dirty="0"/>
              <a:t>Apache Maven: Used for project management and build automation.</a:t>
            </a:r>
            <a:endParaRPr lang="en-IN" dirty="0"/>
          </a:p>
        </p:txBody>
      </p:sp>
    </p:spTree>
    <p:extLst>
      <p:ext uri="{BB962C8B-B14F-4D97-AF65-F5344CB8AC3E}">
        <p14:creationId xmlns:p14="http://schemas.microsoft.com/office/powerpoint/2010/main" val="22162882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E3653A-9823-21E4-0004-20FB6D6B0069}"/>
              </a:ext>
            </a:extLst>
          </p:cNvPr>
          <p:cNvSpPr txBox="1"/>
          <p:nvPr/>
        </p:nvSpPr>
        <p:spPr>
          <a:xfrm>
            <a:off x="782171" y="514580"/>
            <a:ext cx="6100482" cy="584775"/>
          </a:xfrm>
          <a:prstGeom prst="rect">
            <a:avLst/>
          </a:prstGeom>
          <a:noFill/>
        </p:spPr>
        <p:txBody>
          <a:bodyPr wrap="square">
            <a:spAutoFit/>
          </a:bodyPr>
          <a:lstStyle/>
          <a:p>
            <a:r>
              <a:rPr lang="en-US" sz="3200" b="1" dirty="0"/>
              <a:t>Hardware requirements :</a:t>
            </a:r>
            <a:endParaRPr lang="en-IN" sz="3200" dirty="0"/>
          </a:p>
        </p:txBody>
      </p:sp>
      <p:sp>
        <p:nvSpPr>
          <p:cNvPr id="5" name="TextBox 4">
            <a:extLst>
              <a:ext uri="{FF2B5EF4-FFF2-40B4-BE49-F238E27FC236}">
                <a16:creationId xmlns:a16="http://schemas.microsoft.com/office/drawing/2014/main" id="{90D3C449-AB9C-34C1-1B8B-D633D1AF2B1F}"/>
              </a:ext>
            </a:extLst>
          </p:cNvPr>
          <p:cNvSpPr txBox="1"/>
          <p:nvPr/>
        </p:nvSpPr>
        <p:spPr>
          <a:xfrm>
            <a:off x="835958" y="1222897"/>
            <a:ext cx="10495430" cy="3970318"/>
          </a:xfrm>
          <a:prstGeom prst="rect">
            <a:avLst/>
          </a:prstGeom>
          <a:noFill/>
        </p:spPr>
        <p:txBody>
          <a:bodyPr wrap="square">
            <a:spAutoFit/>
          </a:bodyPr>
          <a:lstStyle/>
          <a:p>
            <a:pPr marL="285750" indent="-285750">
              <a:buFont typeface="Wingdings" panose="05000000000000000000" pitchFamily="2" charset="2"/>
              <a:buChar char="q"/>
            </a:pPr>
            <a:r>
              <a:rPr lang="en-IN" dirty="0"/>
              <a:t>Server:</a:t>
            </a:r>
          </a:p>
          <a:p>
            <a:pPr marL="285750" indent="-285750">
              <a:buFont typeface="Wingdings" panose="05000000000000000000" pitchFamily="2" charset="2"/>
              <a:buChar char="§"/>
            </a:pPr>
            <a:r>
              <a:rPr lang="en-IN" dirty="0"/>
              <a:t>Minimum 2 CPU cores and 4 GB RAM for hosting the Spring Boot application.</a:t>
            </a:r>
          </a:p>
          <a:p>
            <a:pPr marL="285750" indent="-285750">
              <a:buFont typeface="Wingdings" panose="05000000000000000000" pitchFamily="2" charset="2"/>
              <a:buChar char="§"/>
            </a:pPr>
            <a:r>
              <a:rPr lang="en-IN" dirty="0"/>
              <a:t>Sufficient storage space for database storage and application files.</a:t>
            </a:r>
          </a:p>
          <a:p>
            <a:endParaRPr lang="en-IN" dirty="0"/>
          </a:p>
          <a:p>
            <a:pPr marL="285750" indent="-285750">
              <a:buFont typeface="Wingdings" panose="05000000000000000000" pitchFamily="2" charset="2"/>
              <a:buChar char="q"/>
            </a:pPr>
            <a:r>
              <a:rPr lang="en-IN" dirty="0"/>
              <a:t>Database Server:</a:t>
            </a:r>
          </a:p>
          <a:p>
            <a:pPr marL="285750" indent="-285750">
              <a:buFont typeface="Wingdings" panose="05000000000000000000" pitchFamily="2" charset="2"/>
              <a:buChar char="§"/>
            </a:pPr>
            <a:r>
              <a:rPr lang="en-IN" dirty="0"/>
              <a:t>Meets the system requirements for MySQL.</a:t>
            </a:r>
          </a:p>
          <a:p>
            <a:pPr marL="285750" indent="-285750">
              <a:buFont typeface="Wingdings" panose="05000000000000000000" pitchFamily="2" charset="2"/>
              <a:buChar char="§"/>
            </a:pPr>
            <a:r>
              <a:rPr lang="en-IN" dirty="0"/>
              <a:t>Considerations for scalability based on the expected database size and usage.</a:t>
            </a:r>
          </a:p>
          <a:p>
            <a:pPr marL="285750" indent="-285750">
              <a:buFont typeface="Wingdings" panose="05000000000000000000" pitchFamily="2" charset="2"/>
              <a:buChar char="§"/>
            </a:pPr>
            <a:endParaRPr lang="en-IN" dirty="0"/>
          </a:p>
          <a:p>
            <a:pPr marL="285750" indent="-285750">
              <a:buFont typeface="Wingdings" panose="05000000000000000000" pitchFamily="2" charset="2"/>
              <a:buChar char="q"/>
            </a:pPr>
            <a:r>
              <a:rPr lang="en-IN" dirty="0"/>
              <a:t>Client Devices:</a:t>
            </a:r>
          </a:p>
          <a:p>
            <a:pPr marL="285750" indent="-285750">
              <a:buFont typeface="Wingdings" panose="05000000000000000000" pitchFamily="2" charset="2"/>
              <a:buChar char="§"/>
            </a:pPr>
            <a:r>
              <a:rPr lang="en-IN" dirty="0"/>
              <a:t>Any device with a modern web browser (Chrome, Firefox, Safari, Edge).</a:t>
            </a:r>
          </a:p>
          <a:p>
            <a:pPr marL="285750" indent="-285750">
              <a:buFont typeface="Wingdings" panose="05000000000000000000" pitchFamily="2" charset="2"/>
              <a:buChar char="§"/>
            </a:pPr>
            <a:r>
              <a:rPr lang="en-IN" dirty="0"/>
              <a:t>Responsive design to support various screen sizes, including desktops, tablets, and smartphones.</a:t>
            </a:r>
          </a:p>
          <a:p>
            <a:endParaRPr lang="en-IN" dirty="0"/>
          </a:p>
          <a:p>
            <a:pPr marL="285750" indent="-285750">
              <a:buFont typeface="Wingdings" panose="05000000000000000000" pitchFamily="2" charset="2"/>
              <a:buChar char="q"/>
            </a:pPr>
            <a:r>
              <a:rPr lang="en-IN" dirty="0"/>
              <a:t>Network:</a:t>
            </a:r>
          </a:p>
          <a:p>
            <a:pPr marL="285750" indent="-285750">
              <a:buFont typeface="Wingdings" panose="05000000000000000000" pitchFamily="2" charset="2"/>
              <a:buChar char="§"/>
            </a:pPr>
            <a:r>
              <a:rPr lang="en-IN" dirty="0"/>
              <a:t>Internet connectivity for users to access the application.</a:t>
            </a:r>
          </a:p>
        </p:txBody>
      </p:sp>
    </p:spTree>
    <p:extLst>
      <p:ext uri="{BB962C8B-B14F-4D97-AF65-F5344CB8AC3E}">
        <p14:creationId xmlns:p14="http://schemas.microsoft.com/office/powerpoint/2010/main" val="30272947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D7B42-7B6F-A833-321E-08F30304F2D1}"/>
              </a:ext>
            </a:extLst>
          </p:cNvPr>
          <p:cNvSpPr>
            <a:spLocks noGrp="1"/>
          </p:cNvSpPr>
          <p:nvPr>
            <p:ph type="title"/>
          </p:nvPr>
        </p:nvSpPr>
        <p:spPr>
          <a:xfrm>
            <a:off x="1079771" y="804519"/>
            <a:ext cx="9975084" cy="1049235"/>
          </a:xfrm>
        </p:spPr>
        <p:txBody>
          <a:bodyPr>
            <a:normAutofit fontScale="90000"/>
          </a:bodyPr>
          <a:lstStyle/>
          <a:p>
            <a:r>
              <a:rPr lang="en-US" b="1" dirty="0"/>
              <a:t>Software development model</a:t>
            </a:r>
            <a:br>
              <a:rPr lang="en-US" b="1" dirty="0"/>
            </a:br>
            <a:br>
              <a:rPr lang="en-US" b="1" dirty="0"/>
            </a:br>
            <a:r>
              <a:rPr lang="en-US" sz="1800" dirty="0"/>
              <a:t>The software development model we are going to use is </a:t>
            </a:r>
            <a:r>
              <a:rPr lang="en-US" sz="1800" b="1" dirty="0"/>
              <a:t>AGILE</a:t>
            </a:r>
            <a:r>
              <a:rPr lang="en-US" sz="1800" dirty="0"/>
              <a:t> </a:t>
            </a:r>
            <a:r>
              <a:rPr lang="en-US" sz="1800" b="1" dirty="0"/>
              <a:t>DEVELOPMENT MODEL</a:t>
            </a:r>
            <a:br>
              <a:rPr lang="en-US" sz="3600" b="1" dirty="0"/>
            </a:br>
            <a:endParaRPr lang="en-IN" b="1" dirty="0"/>
          </a:p>
        </p:txBody>
      </p:sp>
      <p:sp>
        <p:nvSpPr>
          <p:cNvPr id="3" name="Content Placeholder 2">
            <a:extLst>
              <a:ext uri="{FF2B5EF4-FFF2-40B4-BE49-F238E27FC236}">
                <a16:creationId xmlns:a16="http://schemas.microsoft.com/office/drawing/2014/main" id="{415F75F9-A54E-DD2D-82D1-AC55D57FBEF3}"/>
              </a:ext>
            </a:extLst>
          </p:cNvPr>
          <p:cNvSpPr>
            <a:spLocks noGrp="1"/>
          </p:cNvSpPr>
          <p:nvPr>
            <p:ph idx="1"/>
          </p:nvPr>
        </p:nvSpPr>
        <p:spPr>
          <a:xfrm>
            <a:off x="1361932" y="1997802"/>
            <a:ext cx="10256327" cy="3450613"/>
          </a:xfrm>
        </p:spPr>
        <p:txBody>
          <a:bodyPr/>
          <a:lstStyle/>
          <a:p>
            <a:pPr marL="0" indent="0">
              <a:buNone/>
            </a:pPr>
            <a:endParaRPr lang="en-US" b="1" dirty="0"/>
          </a:p>
          <a:p>
            <a:pPr marL="0" indent="0">
              <a:buNone/>
            </a:pPr>
            <a:endParaRPr lang="en-IN" dirty="0"/>
          </a:p>
        </p:txBody>
      </p:sp>
      <p:sp>
        <p:nvSpPr>
          <p:cNvPr id="6" name="Content Placeholder 2">
            <a:extLst>
              <a:ext uri="{FF2B5EF4-FFF2-40B4-BE49-F238E27FC236}">
                <a16:creationId xmlns:a16="http://schemas.microsoft.com/office/drawing/2014/main" id="{415F75F9-A54E-DD2D-82D1-AC55D57FBEF3}"/>
              </a:ext>
            </a:extLst>
          </p:cNvPr>
          <p:cNvSpPr txBox="1">
            <a:spLocks/>
          </p:cNvSpPr>
          <p:nvPr/>
        </p:nvSpPr>
        <p:spPr>
          <a:xfrm>
            <a:off x="1308143" y="2096414"/>
            <a:ext cx="10256327" cy="34506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US" dirty="0"/>
              <a:t>Adaptability: The Price Drop Alert project may face evolving requirements and priorities. It allows for flexibility in accommodating changes throughout the development process.</a:t>
            </a:r>
          </a:p>
          <a:p>
            <a:r>
              <a:rPr lang="en-US" dirty="0"/>
              <a:t>User Feedback: Regular feedback from potential users, can be incorporated quickly, ensuring the final product meets user expectations.</a:t>
            </a:r>
          </a:p>
          <a:p>
            <a:r>
              <a:rPr lang="en-US" dirty="0"/>
              <a:t>Continuous Delivery: It enables continuous integration and delivery, allowing for the frequent release of features and updates, which is essential for a dynamic project like Price Drop Alert.</a:t>
            </a:r>
          </a:p>
          <a:p>
            <a:r>
              <a:rPr lang="en-US" dirty="0"/>
              <a:t>Collaboration: It promotes collaboration among cross-functional teams, fostering better communication and cooperation among frontend, backend, and database development teams.</a:t>
            </a:r>
            <a:endParaRPr lang="en-IN" b="1" dirty="0"/>
          </a:p>
        </p:txBody>
      </p:sp>
    </p:spTree>
    <p:extLst>
      <p:ext uri="{BB962C8B-B14F-4D97-AF65-F5344CB8AC3E}">
        <p14:creationId xmlns:p14="http://schemas.microsoft.com/office/powerpoint/2010/main" val="34871878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A96A4-FD40-D3D6-AF0B-309DF9C2B49E}"/>
              </a:ext>
            </a:extLst>
          </p:cNvPr>
          <p:cNvSpPr>
            <a:spLocks noGrp="1"/>
          </p:cNvSpPr>
          <p:nvPr>
            <p:ph type="title"/>
          </p:nvPr>
        </p:nvSpPr>
        <p:spPr>
          <a:xfrm>
            <a:off x="1218115" y="502962"/>
            <a:ext cx="9603275" cy="1049235"/>
          </a:xfrm>
        </p:spPr>
        <p:txBody>
          <a:bodyPr>
            <a:normAutofit/>
          </a:bodyPr>
          <a:lstStyle/>
          <a:p>
            <a:pPr algn="ctr">
              <a:lnSpc>
                <a:spcPct val="150000"/>
              </a:lnSpc>
            </a:pPr>
            <a:r>
              <a:rPr lang="en-US" sz="4000" dirty="0"/>
              <a:t>Implementation</a:t>
            </a:r>
            <a:endParaRPr lang="en-IN" sz="4000" dirty="0"/>
          </a:p>
        </p:txBody>
      </p:sp>
      <p:pic>
        <p:nvPicPr>
          <p:cNvPr id="5" name="Content Placeholder 4">
            <a:extLst>
              <a:ext uri="{FF2B5EF4-FFF2-40B4-BE49-F238E27FC236}">
                <a16:creationId xmlns:a16="http://schemas.microsoft.com/office/drawing/2014/main" id="{DD85AC22-24D3-3E81-B896-C49EB309C5E5}"/>
              </a:ext>
            </a:extLst>
          </p:cNvPr>
          <p:cNvPicPr>
            <a:picLocks noGrp="1" noChangeAspect="1"/>
          </p:cNvPicPr>
          <p:nvPr>
            <p:ph idx="1"/>
          </p:nvPr>
        </p:nvPicPr>
        <p:blipFill>
          <a:blip r:embed="rId2"/>
          <a:stretch>
            <a:fillRect/>
          </a:stretch>
        </p:blipFill>
        <p:spPr>
          <a:xfrm>
            <a:off x="2052536" y="2016124"/>
            <a:ext cx="8385243" cy="3937203"/>
          </a:xfrm>
          <a:ln>
            <a:solidFill>
              <a:schemeClr val="tx1"/>
            </a:solidFill>
          </a:ln>
        </p:spPr>
      </p:pic>
    </p:spTree>
    <p:extLst>
      <p:ext uri="{BB962C8B-B14F-4D97-AF65-F5344CB8AC3E}">
        <p14:creationId xmlns:p14="http://schemas.microsoft.com/office/powerpoint/2010/main" val="15651938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D07E408-24FB-0713-238D-A297CD648F94}"/>
              </a:ext>
            </a:extLst>
          </p:cNvPr>
          <p:cNvPicPr>
            <a:picLocks noChangeAspect="1"/>
          </p:cNvPicPr>
          <p:nvPr/>
        </p:nvPicPr>
        <p:blipFill>
          <a:blip r:embed="rId2"/>
          <a:stretch>
            <a:fillRect/>
          </a:stretch>
        </p:blipFill>
        <p:spPr>
          <a:xfrm>
            <a:off x="583660" y="359477"/>
            <a:ext cx="11128442" cy="5447936"/>
          </a:xfrm>
          <a:prstGeom prst="rect">
            <a:avLst/>
          </a:prstGeom>
          <a:ln>
            <a:solidFill>
              <a:schemeClr val="tx1"/>
            </a:solidFill>
          </a:ln>
        </p:spPr>
      </p:pic>
    </p:spTree>
    <p:extLst>
      <p:ext uri="{BB962C8B-B14F-4D97-AF65-F5344CB8AC3E}">
        <p14:creationId xmlns:p14="http://schemas.microsoft.com/office/powerpoint/2010/main" val="3846330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E2D6F894-67EA-3FA0-27B6-A36C2A9EA6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535" y="632703"/>
            <a:ext cx="1181100" cy="4953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9F67D36-5672-C071-3096-3F1272BB13E9}"/>
              </a:ext>
            </a:extLst>
          </p:cNvPr>
          <p:cNvSpPr txBox="1"/>
          <p:nvPr/>
        </p:nvSpPr>
        <p:spPr>
          <a:xfrm>
            <a:off x="3285517" y="543227"/>
            <a:ext cx="6104106" cy="1169551"/>
          </a:xfrm>
          <a:prstGeom prst="rect">
            <a:avLst/>
          </a:prstGeom>
          <a:noFill/>
        </p:spPr>
        <p:txBody>
          <a:bodyPr wrap="square">
            <a:spAutoFit/>
          </a:bodyPr>
          <a:lstStyle/>
          <a:p>
            <a:pPr algn="ctr" rtl="0">
              <a:spcBef>
                <a:spcPts val="0"/>
              </a:spcBef>
              <a:spcAft>
                <a:spcPts val="0"/>
              </a:spcAft>
            </a:pPr>
            <a:r>
              <a:rPr lang="en-US" sz="1800" b="1" i="0" u="none" strike="noStrike" dirty="0">
                <a:solidFill>
                  <a:srgbClr val="000000"/>
                </a:solidFill>
                <a:effectLst/>
                <a:latin typeface="Times New Roman" panose="02020603050405020304" pitchFamily="18" charset="0"/>
              </a:rPr>
              <a:t>TERNA ENGINEERING COLLEGE, NAVI MUMBAI</a:t>
            </a:r>
            <a:endParaRPr lang="en-US" b="0" dirty="0">
              <a:effectLst/>
            </a:endParaRPr>
          </a:p>
          <a:p>
            <a:pPr algn="ctr" rtl="0">
              <a:spcBef>
                <a:spcPts val="0"/>
              </a:spcBef>
              <a:spcAft>
                <a:spcPts val="0"/>
              </a:spcAft>
            </a:pPr>
            <a:r>
              <a:rPr lang="en-US" sz="1600" b="1" i="0" u="none" strike="noStrike" dirty="0">
                <a:solidFill>
                  <a:srgbClr val="000000"/>
                </a:solidFill>
                <a:effectLst/>
                <a:latin typeface="Times New Roman" panose="02020603050405020304" pitchFamily="18" charset="0"/>
              </a:rPr>
              <a:t>DEPARTMENT OF COMPUTER ENGINEERING</a:t>
            </a:r>
            <a:endParaRPr lang="en-US" b="0" dirty="0">
              <a:effectLst/>
            </a:endParaRPr>
          </a:p>
          <a:p>
            <a:br>
              <a:rPr lang="en-US" dirty="0"/>
            </a:br>
            <a:endParaRPr lang="en-IN" dirty="0"/>
          </a:p>
        </p:txBody>
      </p:sp>
      <p:sp>
        <p:nvSpPr>
          <p:cNvPr id="6" name="TextBox 5">
            <a:extLst>
              <a:ext uri="{FF2B5EF4-FFF2-40B4-BE49-F238E27FC236}">
                <a16:creationId xmlns:a16="http://schemas.microsoft.com/office/drawing/2014/main" id="{2A900501-14FF-D8EA-92AA-18E36AAE15CD}"/>
              </a:ext>
            </a:extLst>
          </p:cNvPr>
          <p:cNvSpPr txBox="1"/>
          <p:nvPr/>
        </p:nvSpPr>
        <p:spPr>
          <a:xfrm>
            <a:off x="3129873" y="2490973"/>
            <a:ext cx="6104106" cy="4278094"/>
          </a:xfrm>
          <a:prstGeom prst="rect">
            <a:avLst/>
          </a:prstGeom>
          <a:noFill/>
        </p:spPr>
        <p:txBody>
          <a:bodyPr wrap="square">
            <a:spAutoFit/>
          </a:bodyPr>
          <a:lstStyle/>
          <a:p>
            <a:pPr algn="ctr" rtl="0">
              <a:spcBef>
                <a:spcPts val="0"/>
              </a:spcBef>
              <a:spcAft>
                <a:spcPts val="0"/>
              </a:spcAft>
            </a:pPr>
            <a:r>
              <a:rPr lang="en-US" sz="1800" b="0" i="0" u="none" strike="noStrike" dirty="0">
                <a:solidFill>
                  <a:srgbClr val="000000"/>
                </a:solidFill>
                <a:effectLst/>
                <a:latin typeface="Times New Roman" panose="02020603050405020304" pitchFamily="18" charset="0"/>
              </a:rPr>
              <a:t>T.E(Comps)/Sem-VI/ Div-A   </a:t>
            </a:r>
            <a:br>
              <a:rPr lang="en-US" b="0" dirty="0">
                <a:effectLst/>
              </a:rPr>
            </a:br>
            <a:endParaRPr lang="en-US" b="0" dirty="0">
              <a:effectLst/>
            </a:endParaRPr>
          </a:p>
          <a:p>
            <a:pPr algn="ctr"/>
            <a:r>
              <a:rPr lang="en-US" dirty="0"/>
              <a:t>Sahil Vijay Patil             A07</a:t>
            </a:r>
          </a:p>
          <a:p>
            <a:pPr algn="ctr"/>
            <a:r>
              <a:rPr lang="en-US" dirty="0"/>
              <a:t>Shubham Sohanlal Jain  A21</a:t>
            </a:r>
          </a:p>
          <a:p>
            <a:pPr algn="ctr"/>
            <a:r>
              <a:rPr lang="en-US" dirty="0" err="1"/>
              <a:t>Sehej</a:t>
            </a:r>
            <a:r>
              <a:rPr lang="en-US" dirty="0"/>
              <a:t> Umesh </a:t>
            </a:r>
            <a:r>
              <a:rPr lang="en-US" dirty="0" err="1"/>
              <a:t>Chitale</a:t>
            </a:r>
            <a:r>
              <a:rPr lang="en-US" dirty="0"/>
              <a:t>    A22 </a:t>
            </a:r>
          </a:p>
          <a:p>
            <a:pPr algn="ctr"/>
            <a:br>
              <a:rPr lang="en-US" b="0" dirty="0">
                <a:effectLst/>
              </a:rPr>
            </a:br>
            <a:br>
              <a:rPr lang="en-US" b="0" dirty="0">
                <a:effectLst/>
              </a:rPr>
            </a:br>
            <a:r>
              <a:rPr lang="en-US" sz="1800" b="0" i="0" u="none" strike="noStrike" dirty="0">
                <a:solidFill>
                  <a:srgbClr val="000000"/>
                </a:solidFill>
                <a:effectLst/>
                <a:latin typeface="Times New Roman" panose="02020603050405020304" pitchFamily="18" charset="0"/>
              </a:rPr>
              <a:t>Under the guidance of</a:t>
            </a:r>
            <a:endParaRPr lang="en-US" b="0" dirty="0">
              <a:effectLst/>
            </a:endParaRPr>
          </a:p>
          <a:p>
            <a:pPr algn="ctr" rtl="0">
              <a:spcBef>
                <a:spcPts val="800"/>
              </a:spcBef>
              <a:spcAft>
                <a:spcPts val="0"/>
              </a:spcAft>
            </a:pPr>
            <a:r>
              <a:rPr lang="en-US" sz="1800" b="0" i="0" u="none" strike="noStrike" dirty="0">
                <a:solidFill>
                  <a:srgbClr val="000000"/>
                </a:solidFill>
                <a:effectLst/>
                <a:latin typeface="Times New Roman" panose="02020603050405020304" pitchFamily="18" charset="0"/>
              </a:rPr>
              <a:t>Prof. </a:t>
            </a:r>
            <a:r>
              <a:rPr lang="en-US" sz="1800" b="0" i="0" u="none" strike="noStrike" dirty="0" err="1">
                <a:solidFill>
                  <a:srgbClr val="000000"/>
                </a:solidFill>
                <a:effectLst/>
                <a:latin typeface="Times New Roman" panose="02020603050405020304" pitchFamily="18" charset="0"/>
              </a:rPr>
              <a:t>Vishwajit</a:t>
            </a:r>
            <a:r>
              <a:rPr lang="en-US" sz="1800" b="0" i="0" u="none" strike="noStrike" dirty="0">
                <a:solidFill>
                  <a:srgbClr val="000000"/>
                </a:solidFill>
                <a:effectLst/>
                <a:latin typeface="Times New Roman" panose="02020603050405020304" pitchFamily="18" charset="0"/>
              </a:rPr>
              <a:t> Gaikwad</a:t>
            </a:r>
          </a:p>
          <a:p>
            <a:pPr algn="ctr" rtl="0">
              <a:spcBef>
                <a:spcPts val="800"/>
              </a:spcBef>
              <a:spcAft>
                <a:spcPts val="0"/>
              </a:spcAft>
            </a:pPr>
            <a:br>
              <a:rPr lang="en-US" b="0" dirty="0">
                <a:effectLst/>
              </a:rPr>
            </a:br>
            <a:r>
              <a:rPr lang="en-US" sz="1800" b="0" i="0" u="none" strike="noStrike" dirty="0">
                <a:solidFill>
                  <a:srgbClr val="000000"/>
                </a:solidFill>
                <a:effectLst/>
                <a:latin typeface="Times New Roman" panose="02020603050405020304" pitchFamily="18" charset="0"/>
              </a:rPr>
              <a:t>Academic Year</a:t>
            </a:r>
            <a:endParaRPr lang="en-US" b="0" dirty="0">
              <a:effectLst/>
            </a:endParaRPr>
          </a:p>
          <a:p>
            <a:pPr algn="ctr" rtl="0">
              <a:spcBef>
                <a:spcPts val="800"/>
              </a:spcBef>
              <a:spcAft>
                <a:spcPts val="0"/>
              </a:spcAft>
            </a:pPr>
            <a:r>
              <a:rPr lang="en-US" sz="1800" b="0" i="0" u="none" strike="noStrike" dirty="0">
                <a:solidFill>
                  <a:srgbClr val="000000"/>
                </a:solidFill>
                <a:effectLst/>
                <a:latin typeface="Times New Roman" panose="02020603050405020304" pitchFamily="18" charset="0"/>
              </a:rPr>
              <a:t>2023-24</a:t>
            </a:r>
            <a:endParaRPr lang="en-US" b="0" dirty="0">
              <a:effectLst/>
            </a:endParaRPr>
          </a:p>
          <a:p>
            <a:br>
              <a:rPr lang="en-US" dirty="0"/>
            </a:br>
            <a:endParaRPr lang="en-IN" dirty="0"/>
          </a:p>
        </p:txBody>
      </p:sp>
      <p:sp>
        <p:nvSpPr>
          <p:cNvPr id="10" name="TextBox 9">
            <a:extLst>
              <a:ext uri="{FF2B5EF4-FFF2-40B4-BE49-F238E27FC236}">
                <a16:creationId xmlns:a16="http://schemas.microsoft.com/office/drawing/2014/main" id="{FAAB4545-07CD-D2CB-BFD3-03458152A1E6}"/>
              </a:ext>
            </a:extLst>
          </p:cNvPr>
          <p:cNvSpPr txBox="1"/>
          <p:nvPr/>
        </p:nvSpPr>
        <p:spPr>
          <a:xfrm>
            <a:off x="3285517" y="1386755"/>
            <a:ext cx="6104106" cy="830997"/>
          </a:xfrm>
          <a:prstGeom prst="rect">
            <a:avLst/>
          </a:prstGeom>
          <a:noFill/>
        </p:spPr>
        <p:txBody>
          <a:bodyPr wrap="square">
            <a:spAutoFit/>
          </a:bodyPr>
          <a:lstStyle/>
          <a:p>
            <a:pPr algn="ctr"/>
            <a:r>
              <a:rPr lang="en-US" sz="4800" dirty="0">
                <a:ln w="0"/>
                <a:solidFill>
                  <a:schemeClr val="tx1"/>
                </a:solidFill>
                <a:effectLst>
                  <a:outerShdw blurRad="50800" dist="38100" dir="2700000" algn="tl" rotWithShape="0">
                    <a:prstClr val="black">
                      <a:alpha val="40000"/>
                    </a:prstClr>
                  </a:outerShdw>
                </a:effectLst>
              </a:rPr>
              <a:t>Price Drop Alert</a:t>
            </a:r>
          </a:p>
        </p:txBody>
      </p:sp>
    </p:spTree>
    <p:extLst>
      <p:ext uri="{BB962C8B-B14F-4D97-AF65-F5344CB8AC3E}">
        <p14:creationId xmlns:p14="http://schemas.microsoft.com/office/powerpoint/2010/main" val="24320582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EB6901-A3DC-32DF-1EEC-2CBC5AEC07C7}"/>
              </a:ext>
            </a:extLst>
          </p:cNvPr>
          <p:cNvPicPr>
            <a:picLocks noChangeAspect="1"/>
          </p:cNvPicPr>
          <p:nvPr/>
        </p:nvPicPr>
        <p:blipFill>
          <a:blip r:embed="rId2"/>
          <a:stretch>
            <a:fillRect/>
          </a:stretch>
        </p:blipFill>
        <p:spPr>
          <a:xfrm>
            <a:off x="914400" y="390982"/>
            <a:ext cx="10350230" cy="5465069"/>
          </a:xfrm>
          <a:prstGeom prst="rect">
            <a:avLst/>
          </a:prstGeom>
          <a:ln>
            <a:solidFill>
              <a:schemeClr val="tx1"/>
            </a:solidFill>
          </a:ln>
        </p:spPr>
      </p:pic>
    </p:spTree>
    <p:extLst>
      <p:ext uri="{BB962C8B-B14F-4D97-AF65-F5344CB8AC3E}">
        <p14:creationId xmlns:p14="http://schemas.microsoft.com/office/powerpoint/2010/main" val="17244883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22DEB84-0B7A-879E-6470-7E3C7CBBC653}"/>
              </a:ext>
            </a:extLst>
          </p:cNvPr>
          <p:cNvPicPr>
            <a:picLocks noChangeAspect="1"/>
          </p:cNvPicPr>
          <p:nvPr/>
        </p:nvPicPr>
        <p:blipFill>
          <a:blip r:embed="rId2"/>
          <a:stretch>
            <a:fillRect/>
          </a:stretch>
        </p:blipFill>
        <p:spPr>
          <a:xfrm>
            <a:off x="1001949" y="412837"/>
            <a:ext cx="9970852" cy="4742823"/>
          </a:xfrm>
          <a:prstGeom prst="rect">
            <a:avLst/>
          </a:prstGeom>
          <a:ln>
            <a:solidFill>
              <a:schemeClr val="tx1"/>
            </a:solidFill>
          </a:ln>
        </p:spPr>
      </p:pic>
    </p:spTree>
    <p:extLst>
      <p:ext uri="{BB962C8B-B14F-4D97-AF65-F5344CB8AC3E}">
        <p14:creationId xmlns:p14="http://schemas.microsoft.com/office/powerpoint/2010/main" val="33506704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E9B5A9-31CC-4B33-752B-1476EB640B56}"/>
              </a:ext>
            </a:extLst>
          </p:cNvPr>
          <p:cNvPicPr>
            <a:picLocks noChangeAspect="1"/>
          </p:cNvPicPr>
          <p:nvPr/>
        </p:nvPicPr>
        <p:blipFill>
          <a:blip r:embed="rId2"/>
          <a:stretch>
            <a:fillRect/>
          </a:stretch>
        </p:blipFill>
        <p:spPr>
          <a:xfrm>
            <a:off x="1284051" y="336430"/>
            <a:ext cx="9902758" cy="5052693"/>
          </a:xfrm>
          <a:prstGeom prst="rect">
            <a:avLst/>
          </a:prstGeom>
          <a:ln>
            <a:solidFill>
              <a:schemeClr val="tx1"/>
            </a:solidFill>
          </a:ln>
        </p:spPr>
      </p:pic>
    </p:spTree>
    <p:extLst>
      <p:ext uri="{BB962C8B-B14F-4D97-AF65-F5344CB8AC3E}">
        <p14:creationId xmlns:p14="http://schemas.microsoft.com/office/powerpoint/2010/main" val="36589410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5CCDD2-7229-C51B-663F-C58F5C8CAA7C}"/>
              </a:ext>
            </a:extLst>
          </p:cNvPr>
          <p:cNvPicPr>
            <a:picLocks noChangeAspect="1"/>
          </p:cNvPicPr>
          <p:nvPr/>
        </p:nvPicPr>
        <p:blipFill>
          <a:blip r:embed="rId2"/>
          <a:stretch>
            <a:fillRect/>
          </a:stretch>
        </p:blipFill>
        <p:spPr>
          <a:xfrm>
            <a:off x="710118" y="315434"/>
            <a:ext cx="10700427" cy="5667078"/>
          </a:xfrm>
          <a:prstGeom prst="rect">
            <a:avLst/>
          </a:prstGeom>
          <a:ln>
            <a:solidFill>
              <a:schemeClr val="tx1"/>
            </a:solidFill>
          </a:ln>
        </p:spPr>
      </p:pic>
    </p:spTree>
    <p:extLst>
      <p:ext uri="{BB962C8B-B14F-4D97-AF65-F5344CB8AC3E}">
        <p14:creationId xmlns:p14="http://schemas.microsoft.com/office/powerpoint/2010/main" val="25085706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25521E5-805E-E458-4B06-04D4B7486F98}"/>
              </a:ext>
            </a:extLst>
          </p:cNvPr>
          <p:cNvPicPr>
            <a:picLocks noChangeAspect="1"/>
          </p:cNvPicPr>
          <p:nvPr/>
        </p:nvPicPr>
        <p:blipFill>
          <a:blip r:embed="rId2"/>
          <a:stretch>
            <a:fillRect/>
          </a:stretch>
        </p:blipFill>
        <p:spPr>
          <a:xfrm>
            <a:off x="379378" y="499971"/>
            <a:ext cx="11186809" cy="5083706"/>
          </a:xfrm>
          <a:prstGeom prst="rect">
            <a:avLst/>
          </a:prstGeom>
          <a:ln>
            <a:solidFill>
              <a:schemeClr val="tx1"/>
            </a:solidFill>
          </a:ln>
        </p:spPr>
      </p:pic>
    </p:spTree>
    <p:extLst>
      <p:ext uri="{BB962C8B-B14F-4D97-AF65-F5344CB8AC3E}">
        <p14:creationId xmlns:p14="http://schemas.microsoft.com/office/powerpoint/2010/main" val="37083420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88182-5A69-0D37-661B-71C5788199D1}"/>
              </a:ext>
            </a:extLst>
          </p:cNvPr>
          <p:cNvSpPr>
            <a:spLocks noGrp="1"/>
          </p:cNvSpPr>
          <p:nvPr>
            <p:ph type="title"/>
          </p:nvPr>
        </p:nvSpPr>
        <p:spPr>
          <a:xfrm>
            <a:off x="1120838" y="228239"/>
            <a:ext cx="9603275" cy="1049235"/>
          </a:xfrm>
        </p:spPr>
        <p:txBody>
          <a:bodyPr anchor="ctr">
            <a:normAutofit/>
          </a:bodyPr>
          <a:lstStyle/>
          <a:p>
            <a:r>
              <a:rPr lang="en-US" sz="4800" cap="none" dirty="0">
                <a:ln w="9525">
                  <a:solidFill>
                    <a:schemeClr val="tx1"/>
                  </a:solidFill>
                  <a:prstDash val="solid"/>
                </a:ln>
                <a:effectLst>
                  <a:outerShdw blurRad="12700" dist="38100" dir="2700000" algn="tl" rotWithShape="0">
                    <a:schemeClr val="bg1">
                      <a:lumMod val="50000"/>
                    </a:schemeClr>
                  </a:outerShdw>
                </a:effectLst>
              </a:rPr>
              <a:t>TIMELINE CHART</a:t>
            </a:r>
            <a:endParaRPr lang="en-IN" sz="4800" cap="none" dirty="0"/>
          </a:p>
        </p:txBody>
      </p:sp>
      <p:pic>
        <p:nvPicPr>
          <p:cNvPr id="7" name="Picture 6">
            <a:extLst>
              <a:ext uri="{FF2B5EF4-FFF2-40B4-BE49-F238E27FC236}">
                <a16:creationId xmlns:a16="http://schemas.microsoft.com/office/drawing/2014/main" id="{2C3A9C9D-4B64-F376-E484-371DA335A7BE}"/>
              </a:ext>
            </a:extLst>
          </p:cNvPr>
          <p:cNvPicPr>
            <a:picLocks noChangeAspect="1"/>
          </p:cNvPicPr>
          <p:nvPr/>
        </p:nvPicPr>
        <p:blipFill>
          <a:blip r:embed="rId2"/>
          <a:stretch>
            <a:fillRect/>
          </a:stretch>
        </p:blipFill>
        <p:spPr>
          <a:xfrm>
            <a:off x="379378" y="1870574"/>
            <a:ext cx="11391089" cy="3625553"/>
          </a:xfrm>
          <a:prstGeom prst="rect">
            <a:avLst/>
          </a:prstGeom>
        </p:spPr>
      </p:pic>
    </p:spTree>
    <p:extLst>
      <p:ext uri="{BB962C8B-B14F-4D97-AF65-F5344CB8AC3E}">
        <p14:creationId xmlns:p14="http://schemas.microsoft.com/office/powerpoint/2010/main" val="11043012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4E0E0-DA61-E2BB-F3AF-772A234977B4}"/>
              </a:ext>
            </a:extLst>
          </p:cNvPr>
          <p:cNvSpPr>
            <a:spLocks noGrp="1"/>
          </p:cNvSpPr>
          <p:nvPr>
            <p:ph type="title"/>
          </p:nvPr>
        </p:nvSpPr>
        <p:spPr>
          <a:xfrm>
            <a:off x="1451579" y="406503"/>
            <a:ext cx="9603275" cy="694510"/>
          </a:xfrm>
        </p:spPr>
        <p:txBody>
          <a:bodyPr/>
          <a:lstStyle/>
          <a:p>
            <a:r>
              <a:rPr lang="en-US" b="1" dirty="0"/>
              <a:t>UML use case Diagram</a:t>
            </a:r>
            <a:endParaRPr lang="en-IN" b="1" dirty="0"/>
          </a:p>
        </p:txBody>
      </p:sp>
      <p:pic>
        <p:nvPicPr>
          <p:cNvPr id="5" name="Content Placeholder 4">
            <a:extLst>
              <a:ext uri="{FF2B5EF4-FFF2-40B4-BE49-F238E27FC236}">
                <a16:creationId xmlns:a16="http://schemas.microsoft.com/office/drawing/2014/main" id="{DE487254-868F-20B1-15F5-202D2EEC12FD}"/>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1074393" y="903972"/>
            <a:ext cx="10031597" cy="5850293"/>
          </a:xfrm>
          <a:ln>
            <a:solidFill>
              <a:schemeClr val="tx1"/>
            </a:solidFill>
          </a:ln>
        </p:spPr>
      </p:pic>
    </p:spTree>
    <p:extLst>
      <p:ext uri="{BB962C8B-B14F-4D97-AF65-F5344CB8AC3E}">
        <p14:creationId xmlns:p14="http://schemas.microsoft.com/office/powerpoint/2010/main" val="35867663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8941B-21A6-AA6E-A7BB-1B98918269CB}"/>
              </a:ext>
            </a:extLst>
          </p:cNvPr>
          <p:cNvSpPr>
            <a:spLocks noGrp="1"/>
          </p:cNvSpPr>
          <p:nvPr>
            <p:ph type="title"/>
          </p:nvPr>
        </p:nvSpPr>
        <p:spPr>
          <a:xfrm>
            <a:off x="1240367" y="17565"/>
            <a:ext cx="9603275" cy="1049235"/>
          </a:xfrm>
        </p:spPr>
        <p:txBody>
          <a:bodyPr>
            <a:normAutofit fontScale="90000"/>
          </a:bodyPr>
          <a:lstStyle/>
          <a:p>
            <a:pPr algn="ctr">
              <a:lnSpc>
                <a:spcPct val="200000"/>
              </a:lnSpc>
            </a:pPr>
            <a:r>
              <a:rPr lang="en-US" sz="4000" dirty="0"/>
              <a:t>ER Diagram</a:t>
            </a:r>
            <a:endParaRPr lang="en-IN" sz="4000" dirty="0"/>
          </a:p>
        </p:txBody>
      </p:sp>
      <p:pic>
        <p:nvPicPr>
          <p:cNvPr id="4" name="Picture 3">
            <a:extLst>
              <a:ext uri="{FF2B5EF4-FFF2-40B4-BE49-F238E27FC236}">
                <a16:creationId xmlns:a16="http://schemas.microsoft.com/office/drawing/2014/main" id="{EC3D1E08-DFB4-E3E4-7237-E1F418A51C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5506" y="1838528"/>
            <a:ext cx="10515497" cy="3968884"/>
          </a:xfrm>
          <a:prstGeom prst="rect">
            <a:avLst/>
          </a:prstGeom>
          <a:ln>
            <a:solidFill>
              <a:schemeClr val="tx1"/>
            </a:solidFill>
          </a:ln>
        </p:spPr>
      </p:pic>
    </p:spTree>
    <p:extLst>
      <p:ext uri="{BB962C8B-B14F-4D97-AF65-F5344CB8AC3E}">
        <p14:creationId xmlns:p14="http://schemas.microsoft.com/office/powerpoint/2010/main" val="24737159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39717-69CC-A725-792A-F5CC3D1012C3}"/>
              </a:ext>
            </a:extLst>
          </p:cNvPr>
          <p:cNvSpPr>
            <a:spLocks noGrp="1"/>
          </p:cNvSpPr>
          <p:nvPr>
            <p:ph type="title"/>
          </p:nvPr>
        </p:nvSpPr>
        <p:spPr/>
        <p:txBody>
          <a:bodyPr/>
          <a:lstStyle/>
          <a:p>
            <a:r>
              <a:rPr lang="en-US" b="1" dirty="0"/>
              <a:t>CONCLUSION :</a:t>
            </a:r>
            <a:endParaRPr lang="en-IN" b="1" dirty="0"/>
          </a:p>
        </p:txBody>
      </p:sp>
      <p:sp>
        <p:nvSpPr>
          <p:cNvPr id="3" name="Content Placeholder 2">
            <a:extLst>
              <a:ext uri="{FF2B5EF4-FFF2-40B4-BE49-F238E27FC236}">
                <a16:creationId xmlns:a16="http://schemas.microsoft.com/office/drawing/2014/main" id="{89E412FF-8EDD-EC64-043B-50CBA359B9E5}"/>
              </a:ext>
            </a:extLst>
          </p:cNvPr>
          <p:cNvSpPr>
            <a:spLocks noGrp="1"/>
          </p:cNvSpPr>
          <p:nvPr>
            <p:ph idx="1"/>
          </p:nvPr>
        </p:nvSpPr>
        <p:spPr/>
        <p:txBody>
          <a:bodyPr/>
          <a:lstStyle/>
          <a:p>
            <a:pPr marL="0" indent="0">
              <a:buNone/>
            </a:pPr>
            <a:r>
              <a:rPr lang="en-US" dirty="0"/>
              <a:t>Our </a:t>
            </a:r>
            <a:r>
              <a:rPr lang="en-US" b="1" dirty="0"/>
              <a:t>Price Drop Alert </a:t>
            </a:r>
            <a:r>
              <a:rPr lang="en-US" dirty="0"/>
              <a:t>project will serves as a valuable solution for customers seeking to maximize savings on their desired products.</a:t>
            </a:r>
          </a:p>
          <a:p>
            <a:pPr marL="0" indent="0">
              <a:buNone/>
            </a:pPr>
            <a:r>
              <a:rPr lang="en-US" dirty="0"/>
              <a:t>our project will offer a user-friendly interface and efficient backend processes to ensure a smooth and reliable experience.</a:t>
            </a:r>
          </a:p>
          <a:p>
            <a:pPr marL="0" indent="0">
              <a:buNone/>
            </a:pPr>
            <a:r>
              <a:rPr lang="en-US" dirty="0"/>
              <a:t>With the potential to revolutionize how users approach online shopping, this project will stands as a testament to the power of technology in enhancing consumer empowerment and satisfaction.</a:t>
            </a:r>
          </a:p>
        </p:txBody>
      </p:sp>
    </p:spTree>
    <p:extLst>
      <p:ext uri="{BB962C8B-B14F-4D97-AF65-F5344CB8AC3E}">
        <p14:creationId xmlns:p14="http://schemas.microsoft.com/office/powerpoint/2010/main" val="41598717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E237D-3CF3-0A33-EB90-CDB90D485E2D}"/>
              </a:ext>
            </a:extLst>
          </p:cNvPr>
          <p:cNvSpPr>
            <a:spLocks noGrp="1"/>
          </p:cNvSpPr>
          <p:nvPr>
            <p:ph type="title"/>
          </p:nvPr>
        </p:nvSpPr>
        <p:spPr>
          <a:xfrm>
            <a:off x="913774" y="395957"/>
            <a:ext cx="9603275" cy="1049235"/>
          </a:xfrm>
        </p:spPr>
        <p:txBody>
          <a:bodyPr anchor="ctr">
            <a:normAutofit/>
          </a:bodyPr>
          <a:lstStyle/>
          <a:p>
            <a:r>
              <a:rPr lang="en-US" sz="4800" b="1" cap="none" dirty="0">
                <a:ln w="9525">
                  <a:solidFill>
                    <a:schemeClr val="tx1"/>
                  </a:solidFill>
                  <a:prstDash val="solid"/>
                </a:ln>
                <a:effectLst>
                  <a:outerShdw blurRad="12700" dist="38100" dir="2700000" algn="tl" rotWithShape="0">
                    <a:schemeClr val="bg1">
                      <a:lumMod val="50000"/>
                    </a:schemeClr>
                  </a:outerShdw>
                </a:effectLst>
              </a:rPr>
              <a:t>REFERENCES</a:t>
            </a:r>
            <a:endParaRPr lang="en-IN" sz="4800" b="1" cap="none" dirty="0">
              <a:ln w="9525">
                <a:solidFill>
                  <a:schemeClr val="tx1"/>
                </a:solidFill>
                <a:prstDash val="solid"/>
              </a:ln>
              <a:effectLst>
                <a:outerShdw blurRad="12700" dist="38100" dir="2700000" algn="tl" rotWithShape="0">
                  <a:schemeClr val="bg1">
                    <a:lumMod val="50000"/>
                  </a:schemeClr>
                </a:outerShdw>
              </a:effectLst>
            </a:endParaRPr>
          </a:p>
        </p:txBody>
      </p:sp>
      <p:sp>
        <p:nvSpPr>
          <p:cNvPr id="3" name="Content Placeholder 2">
            <a:extLst>
              <a:ext uri="{FF2B5EF4-FFF2-40B4-BE49-F238E27FC236}">
                <a16:creationId xmlns:a16="http://schemas.microsoft.com/office/drawing/2014/main" id="{76F2F71F-C130-D5CF-473A-C5766B5DAC81}"/>
              </a:ext>
            </a:extLst>
          </p:cNvPr>
          <p:cNvSpPr>
            <a:spLocks noGrp="1"/>
          </p:cNvSpPr>
          <p:nvPr>
            <p:ph sz="quarter" idx="13"/>
          </p:nvPr>
        </p:nvSpPr>
        <p:spPr>
          <a:xfrm>
            <a:off x="913774" y="1445191"/>
            <a:ext cx="10363826" cy="4517863"/>
          </a:xfrm>
        </p:spPr>
        <p:txBody>
          <a:bodyPr>
            <a:normAutofit fontScale="85000" lnSpcReduction="20000"/>
          </a:bodyPr>
          <a:lstStyle/>
          <a:p>
            <a:pPr marL="0" indent="0" algn="l">
              <a:buNone/>
            </a:pPr>
            <a:r>
              <a:rPr lang="en-IN" b="0" i="0" dirty="0">
                <a:solidFill>
                  <a:srgbClr val="222222"/>
                </a:solidFill>
                <a:effectLst/>
                <a:latin typeface="ff8"/>
              </a:rPr>
              <a:t>[1]</a:t>
            </a:r>
            <a:r>
              <a:rPr lang="en-IN" b="0" i="0" dirty="0">
                <a:solidFill>
                  <a:srgbClr val="222222"/>
                </a:solidFill>
                <a:effectLst/>
                <a:latin typeface="ff7"/>
              </a:rPr>
              <a:t> </a:t>
            </a:r>
            <a:r>
              <a:rPr lang="en-IN" b="0" i="0" dirty="0">
                <a:solidFill>
                  <a:srgbClr val="222222"/>
                </a:solidFill>
                <a:effectLst/>
                <a:latin typeface="ff3"/>
              </a:rPr>
              <a:t>Moe, Wendy W, Peter Fader S. Dynamic conversion </a:t>
            </a:r>
            <a:r>
              <a:rPr lang="en-IN" b="0" i="0" dirty="0" err="1">
                <a:solidFill>
                  <a:srgbClr val="222222"/>
                </a:solidFill>
                <a:effectLst/>
                <a:latin typeface="ff3"/>
              </a:rPr>
              <a:t>behavior</a:t>
            </a:r>
            <a:r>
              <a:rPr lang="en-IN" b="0" i="0" dirty="0">
                <a:solidFill>
                  <a:srgbClr val="222222"/>
                </a:solidFill>
                <a:effectLst/>
                <a:latin typeface="ff3"/>
              </a:rPr>
              <a:t> at e-commerce sites. Management Science. 2004; 50(3):326335.</a:t>
            </a:r>
            <a:r>
              <a:rPr lang="en-IN" u="sng" dirty="0">
                <a:solidFill>
                  <a:srgbClr val="222222"/>
                </a:solidFill>
                <a:latin typeface="ff3"/>
                <a:hlinkClick r:id="rId2"/>
              </a:rPr>
              <a:t>  </a:t>
            </a:r>
          </a:p>
          <a:p>
            <a:pPr marL="0" indent="0" algn="l">
              <a:buNone/>
            </a:pPr>
            <a:r>
              <a:rPr lang="en-IN" u="sng" dirty="0">
                <a:solidFill>
                  <a:srgbClr val="222222"/>
                </a:solidFill>
                <a:latin typeface="ff3"/>
                <a:hlinkClick r:id="rId2"/>
              </a:rPr>
              <a:t>https://www.researchgate.net/publication/227447618_Dynamic_Conversion_Behavior_at_E-  </a:t>
            </a:r>
            <a:r>
              <a:rPr lang="en-IN" u="sng" dirty="0" err="1">
                <a:solidFill>
                  <a:srgbClr val="222222"/>
                </a:solidFill>
                <a:latin typeface="ff3"/>
                <a:hlinkClick r:id="rId2"/>
              </a:rPr>
              <a:t>Commerce_Sites</a:t>
            </a:r>
            <a:endParaRPr lang="en-IN" b="0" i="0" dirty="0">
              <a:solidFill>
                <a:srgbClr val="222222"/>
              </a:solidFill>
              <a:effectLst/>
              <a:latin typeface="ff3"/>
              <a:hlinkClick r:id="rId2"/>
            </a:endParaRPr>
          </a:p>
          <a:p>
            <a:pPr marL="0" indent="0" algn="l">
              <a:buNone/>
            </a:pPr>
            <a:r>
              <a:rPr lang="en-IN" b="0" i="0" dirty="0">
                <a:solidFill>
                  <a:srgbClr val="222222"/>
                </a:solidFill>
                <a:effectLst/>
                <a:latin typeface="ff8"/>
              </a:rPr>
              <a:t>[2]</a:t>
            </a:r>
            <a:r>
              <a:rPr lang="en-IN" b="0" i="0" dirty="0">
                <a:solidFill>
                  <a:srgbClr val="222222"/>
                </a:solidFill>
                <a:effectLst/>
                <a:latin typeface="ff7"/>
              </a:rPr>
              <a:t> </a:t>
            </a:r>
            <a:r>
              <a:rPr lang="en-IN" b="0" i="0" dirty="0">
                <a:solidFill>
                  <a:srgbClr val="222222"/>
                </a:solidFill>
                <a:effectLst/>
                <a:latin typeface="ff3"/>
              </a:rPr>
              <a:t>Chen, Sandy C, Gurpreet Dhillon S. Interpreting dimensions of consumer trust in e-commerce. Information Technology and Management. 2003; 4(2-3):303-318. </a:t>
            </a:r>
            <a:r>
              <a:rPr lang="en-IN" b="0" i="0" dirty="0">
                <a:solidFill>
                  <a:srgbClr val="222222"/>
                </a:solidFill>
                <a:effectLst/>
                <a:latin typeface="ff3"/>
                <a:hlinkClick r:id="rId3"/>
              </a:rPr>
              <a:t>https://www.researchgate.net/publication/313019347_Modelling_and_Testing_Consumer_Trust_Dimensions_in_E-commerce</a:t>
            </a:r>
            <a:endParaRPr lang="en-IN" b="0" i="0" dirty="0">
              <a:solidFill>
                <a:srgbClr val="222222"/>
              </a:solidFill>
              <a:effectLst/>
              <a:latin typeface="ff3"/>
            </a:endParaRPr>
          </a:p>
          <a:p>
            <a:pPr marL="0" indent="0" algn="l">
              <a:buNone/>
            </a:pPr>
            <a:r>
              <a:rPr lang="en-IN" b="0" i="0" dirty="0">
                <a:solidFill>
                  <a:srgbClr val="222222"/>
                </a:solidFill>
                <a:effectLst/>
                <a:latin typeface="ff8"/>
              </a:rPr>
              <a:t>[3]</a:t>
            </a:r>
            <a:r>
              <a:rPr lang="en-IN" b="0" i="0" dirty="0">
                <a:solidFill>
                  <a:srgbClr val="222222"/>
                </a:solidFill>
                <a:effectLst/>
                <a:latin typeface="ff7"/>
              </a:rPr>
              <a:t> </a:t>
            </a:r>
            <a:r>
              <a:rPr lang="en-IN" b="0" i="0" dirty="0">
                <a:solidFill>
                  <a:srgbClr val="222222"/>
                </a:solidFill>
                <a:effectLst/>
                <a:latin typeface="ff3"/>
              </a:rPr>
              <a:t>Mahadevan, </a:t>
            </a:r>
            <a:r>
              <a:rPr lang="en-IN" b="0" i="0" dirty="0" err="1">
                <a:solidFill>
                  <a:srgbClr val="222222"/>
                </a:solidFill>
                <a:effectLst/>
                <a:latin typeface="ff3"/>
              </a:rPr>
              <a:t>Balasubramaniam</a:t>
            </a:r>
            <a:r>
              <a:rPr lang="en-IN" b="0" i="0" dirty="0">
                <a:solidFill>
                  <a:srgbClr val="222222"/>
                </a:solidFill>
                <a:effectLst/>
                <a:latin typeface="ff3"/>
              </a:rPr>
              <a:t>. Business models for Internet-based e-commerce: An anatomy. California Management review. 2000; 42(4)</a:t>
            </a:r>
          </a:p>
          <a:p>
            <a:pPr marL="0" indent="0" algn="l">
              <a:buNone/>
            </a:pPr>
            <a:r>
              <a:rPr lang="en-IN" b="0" i="0" dirty="0">
                <a:solidFill>
                  <a:srgbClr val="222222"/>
                </a:solidFill>
                <a:effectLst/>
                <a:latin typeface="ff3"/>
                <a:hlinkClick r:id="rId4"/>
              </a:rPr>
              <a:t>https://eprajournals.com/IJSR/article/1210/download</a:t>
            </a:r>
            <a:endParaRPr lang="en-IN" b="0" i="0" dirty="0">
              <a:solidFill>
                <a:srgbClr val="222222"/>
              </a:solidFill>
              <a:effectLst/>
              <a:latin typeface="ff3"/>
            </a:endParaRPr>
          </a:p>
          <a:p>
            <a:pPr marL="0" indent="0" algn="l">
              <a:buNone/>
            </a:pPr>
            <a:r>
              <a:rPr lang="en-IN" b="0" i="0" dirty="0">
                <a:solidFill>
                  <a:srgbClr val="222222"/>
                </a:solidFill>
                <a:effectLst/>
                <a:latin typeface="ff8"/>
              </a:rPr>
              <a:t>[4]</a:t>
            </a:r>
            <a:r>
              <a:rPr lang="en-IN" b="0" i="0" dirty="0">
                <a:solidFill>
                  <a:srgbClr val="222222"/>
                </a:solidFill>
                <a:effectLst/>
                <a:latin typeface="ff7"/>
              </a:rPr>
              <a:t> </a:t>
            </a:r>
            <a:r>
              <a:rPr lang="en-IN" b="0" i="0" dirty="0">
                <a:solidFill>
                  <a:srgbClr val="222222"/>
                </a:solidFill>
                <a:effectLst/>
                <a:latin typeface="ff3"/>
              </a:rPr>
              <a:t>Miyazaki, Anthony D, Ana Fernandez. Consumer perceptions and of privacy and security risks for online shopping. Journal of Consumer affairs. 2001; 35(1):27-44. </a:t>
            </a:r>
            <a:r>
              <a:rPr lang="en-IN" b="0" i="0" dirty="0">
                <a:solidFill>
                  <a:srgbClr val="222222"/>
                </a:solidFill>
                <a:effectLst/>
                <a:latin typeface="ff3"/>
                <a:hlinkClick r:id="rId5"/>
              </a:rPr>
              <a:t>https://www.researchgate.net/publication/227629661_Consumer_Perceptions_of_Privacy_and_Security_Risks_forOnline_Shopping</a:t>
            </a:r>
            <a:endParaRPr lang="en-IN" b="0" i="0" dirty="0">
              <a:solidFill>
                <a:srgbClr val="222222"/>
              </a:solidFill>
              <a:effectLst/>
              <a:latin typeface="ff3"/>
            </a:endParaRPr>
          </a:p>
          <a:p>
            <a:pPr marL="0" indent="0">
              <a:buNone/>
            </a:pPr>
            <a:endParaRPr lang="en-IN" dirty="0"/>
          </a:p>
        </p:txBody>
      </p:sp>
    </p:spTree>
    <p:extLst>
      <p:ext uri="{BB962C8B-B14F-4D97-AF65-F5344CB8AC3E}">
        <p14:creationId xmlns:p14="http://schemas.microsoft.com/office/powerpoint/2010/main" val="33809796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81777-19C2-3E6E-5360-8E14E8A6949E}"/>
              </a:ext>
            </a:extLst>
          </p:cNvPr>
          <p:cNvSpPr>
            <a:spLocks noGrp="1"/>
          </p:cNvSpPr>
          <p:nvPr>
            <p:ph type="title"/>
          </p:nvPr>
        </p:nvSpPr>
        <p:spPr>
          <a:xfrm>
            <a:off x="1364030" y="211132"/>
            <a:ext cx="9603275" cy="1049235"/>
          </a:xfrm>
        </p:spPr>
        <p:txBody>
          <a:bodyPr/>
          <a:lstStyle/>
          <a:p>
            <a:r>
              <a:rPr lang="en-US" dirty="0"/>
              <a:t>index</a:t>
            </a:r>
            <a:endParaRPr lang="en-IN" dirty="0"/>
          </a:p>
        </p:txBody>
      </p:sp>
      <p:graphicFrame>
        <p:nvGraphicFramePr>
          <p:cNvPr id="4" name="Content Placeholder 3">
            <a:extLst>
              <a:ext uri="{FF2B5EF4-FFF2-40B4-BE49-F238E27FC236}">
                <a16:creationId xmlns:a16="http://schemas.microsoft.com/office/drawing/2014/main" id="{5FBD05EA-C75A-AD59-B46E-E5FECC3DFFD9}"/>
              </a:ext>
            </a:extLst>
          </p:cNvPr>
          <p:cNvGraphicFramePr>
            <a:graphicFrameLocks noGrp="1"/>
          </p:cNvGraphicFramePr>
          <p:nvPr>
            <p:ph sz="quarter" idx="13"/>
            <p:extLst>
              <p:ext uri="{D42A27DB-BD31-4B8C-83A1-F6EECF244321}">
                <p14:modId xmlns:p14="http://schemas.microsoft.com/office/powerpoint/2010/main" val="281815629"/>
              </p:ext>
            </p:extLst>
          </p:nvPr>
        </p:nvGraphicFramePr>
        <p:xfrm>
          <a:off x="817123" y="971103"/>
          <a:ext cx="10363200" cy="5191760"/>
        </p:xfrm>
        <a:graphic>
          <a:graphicData uri="http://schemas.openxmlformats.org/drawingml/2006/table">
            <a:tbl>
              <a:tblPr firstRow="1" bandRow="1">
                <a:tableStyleId>{5C22544A-7EE6-4342-B048-85BDC9FD1C3A}</a:tableStyleId>
              </a:tblPr>
              <a:tblGrid>
                <a:gridCol w="5181600">
                  <a:extLst>
                    <a:ext uri="{9D8B030D-6E8A-4147-A177-3AD203B41FA5}">
                      <a16:colId xmlns:a16="http://schemas.microsoft.com/office/drawing/2014/main" val="177404041"/>
                    </a:ext>
                  </a:extLst>
                </a:gridCol>
                <a:gridCol w="5181600">
                  <a:extLst>
                    <a:ext uri="{9D8B030D-6E8A-4147-A177-3AD203B41FA5}">
                      <a16:colId xmlns:a16="http://schemas.microsoft.com/office/drawing/2014/main" val="548438775"/>
                    </a:ext>
                  </a:extLst>
                </a:gridCol>
              </a:tblGrid>
              <a:tr h="370840">
                <a:tc>
                  <a:txBody>
                    <a:bodyPr/>
                    <a:lstStyle/>
                    <a:p>
                      <a:r>
                        <a:rPr lang="en-US" dirty="0"/>
                        <a:t>CONTENTS</a:t>
                      </a:r>
                      <a:endParaRPr lang="en-IN" dirty="0"/>
                    </a:p>
                  </a:txBody>
                  <a:tcPr/>
                </a:tc>
                <a:tc>
                  <a:txBody>
                    <a:bodyPr/>
                    <a:lstStyle/>
                    <a:p>
                      <a:r>
                        <a:rPr lang="en-US" dirty="0"/>
                        <a:t>PAGE NO.</a:t>
                      </a:r>
                      <a:endParaRPr lang="en-IN" dirty="0"/>
                    </a:p>
                  </a:txBody>
                  <a:tcPr/>
                </a:tc>
                <a:extLst>
                  <a:ext uri="{0D108BD9-81ED-4DB2-BD59-A6C34878D82A}">
                    <a16:rowId xmlns:a16="http://schemas.microsoft.com/office/drawing/2014/main" val="3050919331"/>
                  </a:ext>
                </a:extLst>
              </a:tr>
              <a:tr h="370840">
                <a:tc>
                  <a:txBody>
                    <a:bodyPr/>
                    <a:lstStyle/>
                    <a:p>
                      <a:pPr marL="342900" indent="-342900">
                        <a:buAutoNum type="arabicPeriod"/>
                      </a:pPr>
                      <a:r>
                        <a:rPr lang="en-US" dirty="0"/>
                        <a:t>INTRODUCTION</a:t>
                      </a:r>
                      <a:endParaRPr lang="en-IN" dirty="0"/>
                    </a:p>
                  </a:txBody>
                  <a:tcPr/>
                </a:tc>
                <a:tc>
                  <a:txBody>
                    <a:bodyPr/>
                    <a:lstStyle/>
                    <a:p>
                      <a:r>
                        <a:rPr lang="en-US" dirty="0"/>
                        <a:t>3</a:t>
                      </a:r>
                      <a:endParaRPr lang="en-IN" dirty="0"/>
                    </a:p>
                  </a:txBody>
                  <a:tcPr/>
                </a:tc>
                <a:extLst>
                  <a:ext uri="{0D108BD9-81ED-4DB2-BD59-A6C34878D82A}">
                    <a16:rowId xmlns:a16="http://schemas.microsoft.com/office/drawing/2014/main" val="3327270886"/>
                  </a:ext>
                </a:extLst>
              </a:tr>
              <a:tr h="370840">
                <a:tc>
                  <a:txBody>
                    <a:bodyPr/>
                    <a:lstStyle/>
                    <a:p>
                      <a:r>
                        <a:rPr lang="en-US" dirty="0"/>
                        <a:t>2.  LITERATURE SURVEY</a:t>
                      </a:r>
                      <a:endParaRPr lang="en-IN" dirty="0"/>
                    </a:p>
                  </a:txBody>
                  <a:tcPr/>
                </a:tc>
                <a:tc>
                  <a:txBody>
                    <a:bodyPr/>
                    <a:lstStyle/>
                    <a:p>
                      <a:r>
                        <a:rPr lang="en-US" dirty="0"/>
                        <a:t>4</a:t>
                      </a:r>
                      <a:endParaRPr lang="en-IN" dirty="0"/>
                    </a:p>
                  </a:txBody>
                  <a:tcPr/>
                </a:tc>
                <a:extLst>
                  <a:ext uri="{0D108BD9-81ED-4DB2-BD59-A6C34878D82A}">
                    <a16:rowId xmlns:a16="http://schemas.microsoft.com/office/drawing/2014/main" val="2176612737"/>
                  </a:ext>
                </a:extLst>
              </a:tr>
              <a:tr h="370840">
                <a:tc>
                  <a:txBody>
                    <a:bodyPr/>
                    <a:lstStyle/>
                    <a:p>
                      <a:r>
                        <a:rPr lang="en-US" dirty="0"/>
                        <a:t>3. PROBLEM STATEMENT</a:t>
                      </a:r>
                    </a:p>
                  </a:txBody>
                  <a:tcPr/>
                </a:tc>
                <a:tc>
                  <a:txBody>
                    <a:bodyPr/>
                    <a:lstStyle/>
                    <a:p>
                      <a:r>
                        <a:rPr lang="en-US" dirty="0"/>
                        <a:t>6</a:t>
                      </a:r>
                      <a:endParaRPr lang="en-IN" dirty="0"/>
                    </a:p>
                  </a:txBody>
                  <a:tcPr/>
                </a:tc>
                <a:extLst>
                  <a:ext uri="{0D108BD9-81ED-4DB2-BD59-A6C34878D82A}">
                    <a16:rowId xmlns:a16="http://schemas.microsoft.com/office/drawing/2014/main" val="2267549789"/>
                  </a:ext>
                </a:extLst>
              </a:tr>
              <a:tr h="370840">
                <a:tc>
                  <a:txBody>
                    <a:bodyPr/>
                    <a:lstStyle/>
                    <a:p>
                      <a:r>
                        <a:rPr lang="en-US" dirty="0"/>
                        <a:t>4. OBJECTIVE</a:t>
                      </a:r>
                      <a:endParaRPr lang="en-IN" dirty="0"/>
                    </a:p>
                  </a:txBody>
                  <a:tcPr/>
                </a:tc>
                <a:tc>
                  <a:txBody>
                    <a:bodyPr/>
                    <a:lstStyle/>
                    <a:p>
                      <a:r>
                        <a:rPr lang="en-US" dirty="0"/>
                        <a:t>7</a:t>
                      </a:r>
                      <a:endParaRPr lang="en-IN" dirty="0"/>
                    </a:p>
                  </a:txBody>
                  <a:tcPr/>
                </a:tc>
                <a:extLst>
                  <a:ext uri="{0D108BD9-81ED-4DB2-BD59-A6C34878D82A}">
                    <a16:rowId xmlns:a16="http://schemas.microsoft.com/office/drawing/2014/main" val="1732158714"/>
                  </a:ext>
                </a:extLst>
              </a:tr>
              <a:tr h="370840">
                <a:tc>
                  <a:txBody>
                    <a:bodyPr/>
                    <a:lstStyle/>
                    <a:p>
                      <a:r>
                        <a:rPr lang="en-US" dirty="0"/>
                        <a:t>5. SCOPE</a:t>
                      </a:r>
                      <a:endParaRPr lang="en-IN" dirty="0"/>
                    </a:p>
                  </a:txBody>
                  <a:tcPr/>
                </a:tc>
                <a:tc>
                  <a:txBody>
                    <a:bodyPr/>
                    <a:lstStyle/>
                    <a:p>
                      <a:r>
                        <a:rPr lang="en-US" dirty="0"/>
                        <a:t>8</a:t>
                      </a:r>
                      <a:endParaRPr lang="en-IN" dirty="0"/>
                    </a:p>
                  </a:txBody>
                  <a:tcPr/>
                </a:tc>
                <a:extLst>
                  <a:ext uri="{0D108BD9-81ED-4DB2-BD59-A6C34878D82A}">
                    <a16:rowId xmlns:a16="http://schemas.microsoft.com/office/drawing/2014/main" val="612880494"/>
                  </a:ext>
                </a:extLst>
              </a:tr>
              <a:tr h="370840">
                <a:tc>
                  <a:txBody>
                    <a:bodyPr/>
                    <a:lstStyle/>
                    <a:p>
                      <a:r>
                        <a:rPr lang="en-US" dirty="0"/>
                        <a:t>6. OUTCOME</a:t>
                      </a:r>
                      <a:endParaRPr lang="en-IN" dirty="0"/>
                    </a:p>
                  </a:txBody>
                  <a:tcPr/>
                </a:tc>
                <a:tc>
                  <a:txBody>
                    <a:bodyPr/>
                    <a:lstStyle/>
                    <a:p>
                      <a:r>
                        <a:rPr lang="en-US" dirty="0"/>
                        <a:t>9</a:t>
                      </a:r>
                      <a:endParaRPr lang="en-IN" dirty="0"/>
                    </a:p>
                  </a:txBody>
                  <a:tcPr/>
                </a:tc>
                <a:extLst>
                  <a:ext uri="{0D108BD9-81ED-4DB2-BD59-A6C34878D82A}">
                    <a16:rowId xmlns:a16="http://schemas.microsoft.com/office/drawing/2014/main" val="2234811529"/>
                  </a:ext>
                </a:extLst>
              </a:tr>
              <a:tr h="370840">
                <a:tc>
                  <a:txBody>
                    <a:bodyPr/>
                    <a:lstStyle/>
                    <a:p>
                      <a:r>
                        <a:rPr lang="en-US" dirty="0"/>
                        <a:t>7. PROPOSED METHOD</a:t>
                      </a:r>
                      <a:endParaRPr lang="en-IN" dirty="0"/>
                    </a:p>
                  </a:txBody>
                  <a:tcPr/>
                </a:tc>
                <a:tc>
                  <a:txBody>
                    <a:bodyPr/>
                    <a:lstStyle/>
                    <a:p>
                      <a:r>
                        <a:rPr lang="en-US" dirty="0"/>
                        <a:t>10</a:t>
                      </a:r>
                      <a:endParaRPr lang="en-IN" dirty="0"/>
                    </a:p>
                  </a:txBody>
                  <a:tcPr/>
                </a:tc>
                <a:extLst>
                  <a:ext uri="{0D108BD9-81ED-4DB2-BD59-A6C34878D82A}">
                    <a16:rowId xmlns:a16="http://schemas.microsoft.com/office/drawing/2014/main" val="1167108624"/>
                  </a:ext>
                </a:extLst>
              </a:tr>
              <a:tr h="370840">
                <a:tc>
                  <a:txBody>
                    <a:bodyPr/>
                    <a:lstStyle/>
                    <a:p>
                      <a:r>
                        <a:rPr lang="en-US" dirty="0"/>
                        <a:t>8. S/W AND H/W REQUIREMENTS</a:t>
                      </a:r>
                      <a:endParaRPr lang="en-IN" dirty="0"/>
                    </a:p>
                  </a:txBody>
                  <a:tcPr/>
                </a:tc>
                <a:tc>
                  <a:txBody>
                    <a:bodyPr/>
                    <a:lstStyle/>
                    <a:p>
                      <a:r>
                        <a:rPr lang="en-US" dirty="0"/>
                        <a:t>11</a:t>
                      </a:r>
                      <a:endParaRPr lang="en-IN" dirty="0"/>
                    </a:p>
                  </a:txBody>
                  <a:tcPr/>
                </a:tc>
                <a:extLst>
                  <a:ext uri="{0D108BD9-81ED-4DB2-BD59-A6C34878D82A}">
                    <a16:rowId xmlns:a16="http://schemas.microsoft.com/office/drawing/2014/main" val="3288382568"/>
                  </a:ext>
                </a:extLst>
              </a:tr>
              <a:tr h="370840">
                <a:tc>
                  <a:txBody>
                    <a:bodyPr/>
                    <a:lstStyle/>
                    <a:p>
                      <a:r>
                        <a:rPr lang="en-US" dirty="0"/>
                        <a:t>9. SOFTWARE DEVELOPMENT MODEL</a:t>
                      </a:r>
                      <a:endParaRPr lang="en-IN" dirty="0"/>
                    </a:p>
                  </a:txBody>
                  <a:tcPr/>
                </a:tc>
                <a:tc>
                  <a:txBody>
                    <a:bodyPr/>
                    <a:lstStyle/>
                    <a:p>
                      <a:r>
                        <a:rPr lang="en-US" dirty="0"/>
                        <a:t>14</a:t>
                      </a:r>
                      <a:endParaRPr lang="en-IN" dirty="0"/>
                    </a:p>
                  </a:txBody>
                  <a:tcPr/>
                </a:tc>
                <a:extLst>
                  <a:ext uri="{0D108BD9-81ED-4DB2-BD59-A6C34878D82A}">
                    <a16:rowId xmlns:a16="http://schemas.microsoft.com/office/drawing/2014/main" val="3014417456"/>
                  </a:ext>
                </a:extLst>
              </a:tr>
              <a:tr h="370840">
                <a:tc>
                  <a:txBody>
                    <a:bodyPr/>
                    <a:lstStyle/>
                    <a:p>
                      <a:r>
                        <a:rPr lang="en-US" dirty="0"/>
                        <a:t>10. TIMELINE CHART</a:t>
                      </a:r>
                      <a:endParaRPr lang="en-IN" dirty="0"/>
                    </a:p>
                  </a:txBody>
                  <a:tcPr/>
                </a:tc>
                <a:tc>
                  <a:txBody>
                    <a:bodyPr/>
                    <a:lstStyle/>
                    <a:p>
                      <a:r>
                        <a:rPr lang="en-US" dirty="0"/>
                        <a:t>15</a:t>
                      </a:r>
                      <a:endParaRPr lang="en-IN" dirty="0"/>
                    </a:p>
                  </a:txBody>
                  <a:tcPr/>
                </a:tc>
                <a:extLst>
                  <a:ext uri="{0D108BD9-81ED-4DB2-BD59-A6C34878D82A}">
                    <a16:rowId xmlns:a16="http://schemas.microsoft.com/office/drawing/2014/main" val="718934748"/>
                  </a:ext>
                </a:extLst>
              </a:tr>
              <a:tr h="370840">
                <a:tc>
                  <a:txBody>
                    <a:bodyPr/>
                    <a:lstStyle/>
                    <a:p>
                      <a:r>
                        <a:rPr lang="en-US" dirty="0"/>
                        <a:t>11. UML DIAGRAM</a:t>
                      </a:r>
                      <a:endParaRPr lang="en-IN" dirty="0"/>
                    </a:p>
                  </a:txBody>
                  <a:tcPr/>
                </a:tc>
                <a:tc>
                  <a:txBody>
                    <a:bodyPr/>
                    <a:lstStyle/>
                    <a:p>
                      <a:r>
                        <a:rPr lang="en-US" dirty="0"/>
                        <a:t>16</a:t>
                      </a:r>
                      <a:endParaRPr lang="en-IN" dirty="0"/>
                    </a:p>
                  </a:txBody>
                  <a:tcPr/>
                </a:tc>
                <a:extLst>
                  <a:ext uri="{0D108BD9-81ED-4DB2-BD59-A6C34878D82A}">
                    <a16:rowId xmlns:a16="http://schemas.microsoft.com/office/drawing/2014/main" val="2431147645"/>
                  </a:ext>
                </a:extLst>
              </a:tr>
              <a:tr h="370840">
                <a:tc>
                  <a:txBody>
                    <a:bodyPr/>
                    <a:lstStyle/>
                    <a:p>
                      <a:r>
                        <a:rPr lang="en-US" dirty="0"/>
                        <a:t>12. CONCLUSION</a:t>
                      </a:r>
                      <a:endParaRPr lang="en-IN" dirty="0"/>
                    </a:p>
                  </a:txBody>
                  <a:tcPr/>
                </a:tc>
                <a:tc>
                  <a:txBody>
                    <a:bodyPr/>
                    <a:lstStyle/>
                    <a:p>
                      <a:r>
                        <a:rPr lang="en-US" dirty="0"/>
                        <a:t>17</a:t>
                      </a:r>
                      <a:endParaRPr lang="en-IN" dirty="0"/>
                    </a:p>
                  </a:txBody>
                  <a:tcPr/>
                </a:tc>
                <a:extLst>
                  <a:ext uri="{0D108BD9-81ED-4DB2-BD59-A6C34878D82A}">
                    <a16:rowId xmlns:a16="http://schemas.microsoft.com/office/drawing/2014/main" val="2012904527"/>
                  </a:ext>
                </a:extLst>
              </a:tr>
              <a:tr h="370840">
                <a:tc>
                  <a:txBody>
                    <a:bodyPr/>
                    <a:lstStyle/>
                    <a:p>
                      <a:r>
                        <a:rPr lang="en-US" dirty="0"/>
                        <a:t>13. REFERENCES</a:t>
                      </a:r>
                      <a:endParaRPr lang="en-IN" dirty="0"/>
                    </a:p>
                  </a:txBody>
                  <a:tcPr/>
                </a:tc>
                <a:tc>
                  <a:txBody>
                    <a:bodyPr/>
                    <a:lstStyle/>
                    <a:p>
                      <a:r>
                        <a:rPr lang="en-US" dirty="0"/>
                        <a:t>18</a:t>
                      </a:r>
                      <a:endParaRPr lang="en-IN" dirty="0"/>
                    </a:p>
                  </a:txBody>
                  <a:tcPr/>
                </a:tc>
                <a:extLst>
                  <a:ext uri="{0D108BD9-81ED-4DB2-BD59-A6C34878D82A}">
                    <a16:rowId xmlns:a16="http://schemas.microsoft.com/office/drawing/2014/main" val="1728393974"/>
                  </a:ext>
                </a:extLst>
              </a:tr>
            </a:tbl>
          </a:graphicData>
        </a:graphic>
      </p:graphicFrame>
    </p:spTree>
    <p:extLst>
      <p:ext uri="{BB962C8B-B14F-4D97-AF65-F5344CB8AC3E}">
        <p14:creationId xmlns:p14="http://schemas.microsoft.com/office/powerpoint/2010/main" val="1706325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457C0-E4E1-5243-111C-F452449D52E2}"/>
              </a:ext>
            </a:extLst>
          </p:cNvPr>
          <p:cNvSpPr>
            <a:spLocks noGrp="1"/>
          </p:cNvSpPr>
          <p:nvPr>
            <p:ph type="title"/>
          </p:nvPr>
        </p:nvSpPr>
        <p:spPr>
          <a:xfrm>
            <a:off x="623153" y="546101"/>
            <a:ext cx="9603275" cy="1049235"/>
          </a:xfrm>
        </p:spPr>
        <p:txBody>
          <a:bodyPr>
            <a:normAutofit/>
          </a:bodyPr>
          <a:lstStyle/>
          <a:p>
            <a:r>
              <a:rPr lang="en-US" sz="4800" b="1" dirty="0">
                <a:effectLst>
                  <a:outerShdw blurRad="38100" dist="38100" dir="2700000" algn="tl">
                    <a:srgbClr val="000000">
                      <a:alpha val="43137"/>
                    </a:srgbClr>
                  </a:outerShdw>
                </a:effectLst>
              </a:rPr>
              <a:t>ABSTRACT</a:t>
            </a:r>
            <a:endParaRPr lang="en-IN" sz="4400" b="1"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30B463A0-38D0-BE80-CC11-0D2A876B78EC}"/>
              </a:ext>
            </a:extLst>
          </p:cNvPr>
          <p:cNvSpPr>
            <a:spLocks noGrp="1"/>
          </p:cNvSpPr>
          <p:nvPr>
            <p:ph sz="quarter" idx="13"/>
          </p:nvPr>
        </p:nvSpPr>
        <p:spPr>
          <a:xfrm>
            <a:off x="515566" y="1595336"/>
            <a:ext cx="11537004" cy="4458145"/>
          </a:xfrm>
        </p:spPr>
        <p:txBody>
          <a:bodyPr>
            <a:normAutofit fontScale="92500" lnSpcReduction="10000"/>
          </a:bodyPr>
          <a:lstStyle/>
          <a:p>
            <a:r>
              <a:rPr lang="en-US" sz="2400" dirty="0"/>
              <a:t>The "Price Drop Alert" project offers a solution to the challenge of fluctuating prices on e-commerce platforms like Amazon. </a:t>
            </a:r>
          </a:p>
          <a:p>
            <a:r>
              <a:rPr lang="en-US" sz="2400" dirty="0"/>
              <a:t>This web-based tool enables users to track specific product prices and receive notifications when they drop to user-defined thresholds. </a:t>
            </a:r>
          </a:p>
          <a:p>
            <a:r>
              <a:rPr lang="en-US" sz="2400" dirty="0"/>
              <a:t>Using Java, HTML, CSS, and Spring Boot, the application integrates web scraping techniques with the Amazon API to extract product information from Amazon's web pages. </a:t>
            </a:r>
          </a:p>
          <a:p>
            <a:r>
              <a:rPr lang="en-US" sz="2400" dirty="0"/>
              <a:t>User-friendly features allow input of product URLs and desired prices . With the help of API provided by Amazon, we can track the price of product. </a:t>
            </a:r>
          </a:p>
          <a:p>
            <a:r>
              <a:rPr lang="en-US" sz="2400" dirty="0"/>
              <a:t>Ultimately, the project aims to enhance the online shopping experience by providing timely price drop notifications to users.</a:t>
            </a:r>
            <a:endParaRPr lang="en-IN" sz="2400" dirty="0"/>
          </a:p>
        </p:txBody>
      </p:sp>
    </p:spTree>
    <p:extLst>
      <p:ext uri="{BB962C8B-B14F-4D97-AF65-F5344CB8AC3E}">
        <p14:creationId xmlns:p14="http://schemas.microsoft.com/office/powerpoint/2010/main" val="3622536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0A4AA-F796-B2B2-7D49-8AD8701981F3}"/>
              </a:ext>
            </a:extLst>
          </p:cNvPr>
          <p:cNvSpPr>
            <a:spLocks noGrp="1"/>
          </p:cNvSpPr>
          <p:nvPr>
            <p:ph type="title"/>
          </p:nvPr>
        </p:nvSpPr>
        <p:spPr>
          <a:xfrm>
            <a:off x="757507" y="735641"/>
            <a:ext cx="10364451" cy="976428"/>
          </a:xfrm>
        </p:spPr>
        <p:txBody>
          <a:bodyPr>
            <a:normAutofit/>
          </a:bodyPr>
          <a:lstStyle/>
          <a:p>
            <a:r>
              <a:rPr lang="en-US" sz="4800" b="1" cap="none" dirty="0">
                <a:ln w="9525">
                  <a:solidFill>
                    <a:schemeClr val="tx1"/>
                  </a:solidFill>
                  <a:prstDash val="solid"/>
                </a:ln>
                <a:effectLst>
                  <a:outerShdw blurRad="12700" dist="38100" dir="2700000" algn="tl" rotWithShape="0">
                    <a:schemeClr val="bg1">
                      <a:lumMod val="50000"/>
                    </a:schemeClr>
                  </a:outerShdw>
                </a:effectLst>
                <a:latin typeface="Gill Sans MT (Headings)"/>
                <a:cs typeface="Times New Roman" panose="02020603050405020304" pitchFamily="18" charset="0"/>
              </a:rPr>
              <a:t>INTRODUCTION</a:t>
            </a:r>
            <a:r>
              <a:rPr lang="en-US" sz="4800" dirty="0">
                <a:ln>
                  <a:solidFill>
                    <a:schemeClr val="tx1"/>
                  </a:solidFill>
                </a:ln>
                <a:latin typeface="Times New Roman" panose="02020603050405020304" pitchFamily="18" charset="0"/>
                <a:cs typeface="Times New Roman" panose="02020603050405020304" pitchFamily="18" charset="0"/>
              </a:rPr>
              <a:t> </a:t>
            </a:r>
            <a:endParaRPr lang="en-IN" sz="4800" dirty="0">
              <a:ln>
                <a:solidFill>
                  <a:schemeClr val="tx1"/>
                </a:solidFill>
              </a:ln>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27D37E0-11A1-E2CD-80FC-CB997828B230}"/>
              </a:ext>
            </a:extLst>
          </p:cNvPr>
          <p:cNvSpPr>
            <a:spLocks noGrp="1"/>
          </p:cNvSpPr>
          <p:nvPr>
            <p:ph sz="quarter" idx="13"/>
          </p:nvPr>
        </p:nvSpPr>
        <p:spPr>
          <a:xfrm>
            <a:off x="637533" y="1741671"/>
            <a:ext cx="11405310" cy="4380688"/>
          </a:xfrm>
        </p:spPr>
        <p:txBody>
          <a:bodyPr>
            <a:normAutofit/>
          </a:bodyPr>
          <a:lstStyle/>
          <a:p>
            <a:pPr algn="just"/>
            <a:r>
              <a:rPr lang="en-US" sz="2000" b="0" i="0" dirty="0">
                <a:solidFill>
                  <a:srgbClr val="374151"/>
                </a:solidFill>
                <a:effectLst/>
                <a:latin typeface="Söhne"/>
              </a:rPr>
              <a:t>In the digital age of e-commerce, platforms like Amazon play a pivotal role in our daily lives, offering a wide range of products with ever-changing prices.</a:t>
            </a:r>
          </a:p>
          <a:p>
            <a:pPr algn="just"/>
            <a:r>
              <a:rPr lang="en-US" sz="2000" b="0" i="0" dirty="0">
                <a:solidFill>
                  <a:srgbClr val="374151"/>
                </a:solidFill>
                <a:effectLst/>
                <a:latin typeface="Söhne"/>
              </a:rPr>
              <a:t> Our project, the “</a:t>
            </a:r>
            <a:r>
              <a:rPr lang="en-US" sz="2000" b="1" i="0" dirty="0">
                <a:effectLst/>
                <a:latin typeface="Söhne"/>
              </a:rPr>
              <a:t>Price Drop Alert</a:t>
            </a:r>
            <a:r>
              <a:rPr lang="en-US" sz="2000" b="0" i="0" dirty="0">
                <a:solidFill>
                  <a:srgbClr val="374151"/>
                </a:solidFill>
                <a:effectLst/>
                <a:latin typeface="Söhne"/>
              </a:rPr>
              <a:t>" will address the challenge of fluctuating prices, enabling users to monitor and analyze specific product pricing on Amazon. </a:t>
            </a:r>
          </a:p>
          <a:p>
            <a:pPr algn="just"/>
            <a:r>
              <a:rPr lang="en-US" dirty="0">
                <a:solidFill>
                  <a:srgbClr val="374151"/>
                </a:solidFill>
                <a:latin typeface="Söhne"/>
              </a:rPr>
              <a:t>This web-based tool will track the price of the product given by the user and it will notify the user whenever the price drops to the threshold price which is also given by the user.</a:t>
            </a:r>
          </a:p>
          <a:p>
            <a:pPr algn="just"/>
            <a:r>
              <a:rPr lang="en-US" sz="2000" b="0" i="0" dirty="0">
                <a:solidFill>
                  <a:srgbClr val="374151"/>
                </a:solidFill>
                <a:effectLst/>
                <a:latin typeface="Söhne"/>
              </a:rPr>
              <a:t>This project will make the user not check the price of a product again and again, whenever it drops they will be notified.</a:t>
            </a:r>
          </a:p>
        </p:txBody>
      </p:sp>
    </p:spTree>
    <p:extLst>
      <p:ext uri="{BB962C8B-B14F-4D97-AF65-F5344CB8AC3E}">
        <p14:creationId xmlns:p14="http://schemas.microsoft.com/office/powerpoint/2010/main" val="232821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8753" y="305622"/>
            <a:ext cx="9603275" cy="1049235"/>
          </a:xfrm>
        </p:spPr>
        <p:txBody>
          <a:bodyPr>
            <a:noAutofit/>
          </a:bodyPr>
          <a:lstStyle/>
          <a:p>
            <a:pPr>
              <a:lnSpc>
                <a:spcPct val="150000"/>
              </a:lnSpc>
            </a:pPr>
            <a:r>
              <a:rPr lang="en-US" sz="4800" b="1" cap="none" dirty="0">
                <a:ln w="9525">
                  <a:solidFill>
                    <a:schemeClr val="tx1"/>
                  </a:solidFill>
                  <a:prstDash val="solid"/>
                </a:ln>
                <a:effectLst>
                  <a:outerShdw blurRad="12700" dist="38100" dir="2700000" algn="tl" rotWithShape="0">
                    <a:schemeClr val="bg1">
                      <a:lumMod val="50000"/>
                    </a:schemeClr>
                  </a:outerShdw>
                </a:effectLst>
              </a:rPr>
              <a:t>LITERATURE SURVEY</a:t>
            </a:r>
            <a:endParaRPr lang="en-IN" sz="4800" b="1" cap="none" dirty="0">
              <a:ln w="9525">
                <a:solidFill>
                  <a:schemeClr val="tx1"/>
                </a:solidFill>
                <a:prstDash val="solid"/>
              </a:ln>
              <a:effectLst>
                <a:outerShdw blurRad="12700" dist="38100" dir="2700000" algn="tl" rotWithShape="0">
                  <a:schemeClr val="bg1">
                    <a:lumMod val="50000"/>
                  </a:schemeClr>
                </a:outerShdw>
              </a:effectLst>
            </a:endParaRPr>
          </a:p>
        </p:txBody>
      </p:sp>
      <p:graphicFrame>
        <p:nvGraphicFramePr>
          <p:cNvPr id="4" name="Table 3"/>
          <p:cNvGraphicFramePr>
            <a:graphicFrameLocks noGrp="1"/>
          </p:cNvGraphicFramePr>
          <p:nvPr>
            <p:extLst>
              <p:ext uri="{D42A27DB-BD31-4B8C-83A1-F6EECF244321}">
                <p14:modId xmlns:p14="http://schemas.microsoft.com/office/powerpoint/2010/main" val="4022443490"/>
              </p:ext>
            </p:extLst>
          </p:nvPr>
        </p:nvGraphicFramePr>
        <p:xfrm>
          <a:off x="489397" y="1724218"/>
          <a:ext cx="9015210" cy="3903849"/>
        </p:xfrm>
        <a:graphic>
          <a:graphicData uri="http://schemas.openxmlformats.org/drawingml/2006/table">
            <a:tbl>
              <a:tblPr firstRow="1" bandRow="1">
                <a:tableStyleId>{2D5ABB26-0587-4C30-8999-92F81FD0307C}</a:tableStyleId>
              </a:tblPr>
              <a:tblGrid>
                <a:gridCol w="1803042">
                  <a:extLst>
                    <a:ext uri="{9D8B030D-6E8A-4147-A177-3AD203B41FA5}">
                      <a16:colId xmlns:a16="http://schemas.microsoft.com/office/drawing/2014/main" val="20000"/>
                    </a:ext>
                  </a:extLst>
                </a:gridCol>
                <a:gridCol w="1803042">
                  <a:extLst>
                    <a:ext uri="{9D8B030D-6E8A-4147-A177-3AD203B41FA5}">
                      <a16:colId xmlns:a16="http://schemas.microsoft.com/office/drawing/2014/main" val="20001"/>
                    </a:ext>
                  </a:extLst>
                </a:gridCol>
                <a:gridCol w="1803042">
                  <a:extLst>
                    <a:ext uri="{9D8B030D-6E8A-4147-A177-3AD203B41FA5}">
                      <a16:colId xmlns:a16="http://schemas.microsoft.com/office/drawing/2014/main" val="20002"/>
                    </a:ext>
                  </a:extLst>
                </a:gridCol>
                <a:gridCol w="1803042">
                  <a:extLst>
                    <a:ext uri="{9D8B030D-6E8A-4147-A177-3AD203B41FA5}">
                      <a16:colId xmlns:a16="http://schemas.microsoft.com/office/drawing/2014/main" val="20003"/>
                    </a:ext>
                  </a:extLst>
                </a:gridCol>
                <a:gridCol w="1803042">
                  <a:extLst>
                    <a:ext uri="{9D8B030D-6E8A-4147-A177-3AD203B41FA5}">
                      <a16:colId xmlns:a16="http://schemas.microsoft.com/office/drawing/2014/main" val="20004"/>
                    </a:ext>
                  </a:extLst>
                </a:gridCol>
              </a:tblGrid>
              <a:tr h="1301283">
                <a:tc>
                  <a:txBody>
                    <a:bodyPr/>
                    <a:lstStyle/>
                    <a:p>
                      <a:endParaRPr lang="en-IN" dirty="0"/>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10000"/>
                  </a:ext>
                </a:extLst>
              </a:tr>
              <a:tr h="1301283">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10001"/>
                  </a:ext>
                </a:extLst>
              </a:tr>
              <a:tr h="1301283">
                <a:tc>
                  <a:txBody>
                    <a:bodyPr/>
                    <a:lstStyle/>
                    <a:p>
                      <a:endParaRPr lang="en-IN"/>
                    </a:p>
                  </a:txBody>
                  <a:tcPr/>
                </a:tc>
                <a:tc>
                  <a:txBody>
                    <a:bodyPr/>
                    <a:lstStyle/>
                    <a:p>
                      <a:endParaRPr lang="en-IN"/>
                    </a:p>
                  </a:txBody>
                  <a:tcPr/>
                </a:tc>
                <a:tc>
                  <a:txBody>
                    <a:bodyPr/>
                    <a:lstStyle/>
                    <a:p>
                      <a:endParaRPr lang="en-IN" dirty="0"/>
                    </a:p>
                  </a:txBody>
                  <a:tcPr/>
                </a:tc>
                <a:tc>
                  <a:txBody>
                    <a:bodyPr/>
                    <a:lstStyle/>
                    <a:p>
                      <a:endParaRPr lang="en-IN"/>
                    </a:p>
                  </a:txBody>
                  <a:tcPr/>
                </a:tc>
                <a:tc>
                  <a:txBody>
                    <a:bodyPr/>
                    <a:lstStyle/>
                    <a:p>
                      <a:endParaRPr lang="en-IN" dirty="0"/>
                    </a:p>
                  </a:txBody>
                  <a:tcPr/>
                </a:tc>
                <a:extLst>
                  <a:ext uri="{0D108BD9-81ED-4DB2-BD59-A6C34878D82A}">
                    <a16:rowId xmlns:a16="http://schemas.microsoft.com/office/drawing/2014/main" val="10002"/>
                  </a:ext>
                </a:extLst>
              </a:tr>
            </a:tbl>
          </a:graphicData>
        </a:graphic>
      </p:graphicFrame>
      <p:pic>
        <p:nvPicPr>
          <p:cNvPr id="3" name="Picture 2">
            <a:extLst>
              <a:ext uri="{FF2B5EF4-FFF2-40B4-BE49-F238E27FC236}">
                <a16:creationId xmlns:a16="http://schemas.microsoft.com/office/drawing/2014/main" id="{45669A6D-1F1D-ED13-B7E2-FF3FEE572C0F}"/>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96214" y="1478357"/>
            <a:ext cx="11706896" cy="4366076"/>
          </a:xfrm>
          <a:prstGeom prst="rect">
            <a:avLst/>
          </a:prstGeom>
          <a:ln>
            <a:noFill/>
          </a:ln>
          <a:effectLst>
            <a:outerShdw blurRad="190500" algn="tl" rotWithShape="0">
              <a:srgbClr val="000000">
                <a:alpha val="70000"/>
              </a:srgbClr>
            </a:outerShdw>
          </a:effectLst>
        </p:spPr>
      </p:pic>
      <p:graphicFrame>
        <p:nvGraphicFramePr>
          <p:cNvPr id="5" name="Table 4"/>
          <p:cNvGraphicFramePr>
            <a:graphicFrameLocks noGrp="1"/>
          </p:cNvGraphicFramePr>
          <p:nvPr>
            <p:extLst>
              <p:ext uri="{D42A27DB-BD31-4B8C-83A1-F6EECF244321}">
                <p14:modId xmlns:p14="http://schemas.microsoft.com/office/powerpoint/2010/main" val="1373517558"/>
              </p:ext>
            </p:extLst>
          </p:nvPr>
        </p:nvGraphicFramePr>
        <p:xfrm>
          <a:off x="489397" y="1735494"/>
          <a:ext cx="11213206" cy="4002833"/>
        </p:xfrm>
        <a:graphic>
          <a:graphicData uri="http://schemas.openxmlformats.org/drawingml/2006/table">
            <a:tbl>
              <a:tblPr firstRow="1" bandRow="1">
                <a:tableStyleId>{9D7B26C5-4107-4FEC-AEDC-1716B250A1EF}</a:tableStyleId>
              </a:tblPr>
              <a:tblGrid>
                <a:gridCol w="853052">
                  <a:extLst>
                    <a:ext uri="{9D8B030D-6E8A-4147-A177-3AD203B41FA5}">
                      <a16:colId xmlns:a16="http://schemas.microsoft.com/office/drawing/2014/main" val="20000"/>
                    </a:ext>
                  </a:extLst>
                </a:gridCol>
                <a:gridCol w="3478140">
                  <a:extLst>
                    <a:ext uri="{9D8B030D-6E8A-4147-A177-3AD203B41FA5}">
                      <a16:colId xmlns:a16="http://schemas.microsoft.com/office/drawing/2014/main" val="20001"/>
                    </a:ext>
                  </a:extLst>
                </a:gridCol>
                <a:gridCol w="2250977">
                  <a:extLst>
                    <a:ext uri="{9D8B030D-6E8A-4147-A177-3AD203B41FA5}">
                      <a16:colId xmlns:a16="http://schemas.microsoft.com/office/drawing/2014/main" val="20002"/>
                    </a:ext>
                  </a:extLst>
                </a:gridCol>
                <a:gridCol w="4631037">
                  <a:extLst>
                    <a:ext uri="{9D8B030D-6E8A-4147-A177-3AD203B41FA5}">
                      <a16:colId xmlns:a16="http://schemas.microsoft.com/office/drawing/2014/main" val="20003"/>
                    </a:ext>
                  </a:extLst>
                </a:gridCol>
              </a:tblGrid>
              <a:tr h="424859">
                <a:tc>
                  <a:txBody>
                    <a:bodyPr/>
                    <a:lstStyle/>
                    <a:p>
                      <a:pPr algn="ctr"/>
                      <a:r>
                        <a:rPr lang="en-US" dirty="0"/>
                        <a:t>Sr.no.</a:t>
                      </a:r>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lang="en-US" dirty="0"/>
                        <a:t>Paper name</a:t>
                      </a:r>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lang="en-US" dirty="0"/>
                        <a:t>Author name</a:t>
                      </a:r>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lang="en-US" dirty="0"/>
                        <a:t>Summary</a:t>
                      </a:r>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577974">
                <a:tc>
                  <a:txBody>
                    <a:bodyPr/>
                    <a:lstStyle/>
                    <a:p>
                      <a:pPr algn="ctr"/>
                      <a:r>
                        <a:rPr lang="en-US" dirty="0"/>
                        <a:t>1.</a:t>
                      </a:r>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just"/>
                      <a:r>
                        <a:rPr lang="en-US" sz="1800" b="1" i="0" kern="1200" dirty="0">
                          <a:solidFill>
                            <a:schemeClr val="tx1"/>
                          </a:solidFill>
                          <a:effectLst/>
                          <a:latin typeface="+mn-lt"/>
                          <a:ea typeface="+mn-ea"/>
                          <a:cs typeface="+mn-cs"/>
                        </a:rPr>
                        <a:t>Title:</a:t>
                      </a:r>
                      <a:r>
                        <a:rPr lang="en-US" sz="1800" b="0" i="0" kern="1200" dirty="0">
                          <a:solidFill>
                            <a:schemeClr val="tx1"/>
                          </a:solidFill>
                          <a:effectLst/>
                          <a:latin typeface="+mn-lt"/>
                          <a:ea typeface="+mn-ea"/>
                          <a:cs typeface="+mn-cs"/>
                        </a:rPr>
                        <a:t> </a:t>
                      </a:r>
                      <a:r>
                        <a:rPr lang="en-US" dirty="0"/>
                        <a:t>Service Providence of Online Price Tracker for the Product</a:t>
                      </a:r>
                    </a:p>
                    <a:p>
                      <a:pPr algn="just"/>
                      <a:r>
                        <a:rPr lang="en-US" sz="1800" b="0" i="0" kern="1200" dirty="0">
                          <a:solidFill>
                            <a:schemeClr val="tx1"/>
                          </a:solidFill>
                          <a:effectLst/>
                          <a:latin typeface="+mn-lt"/>
                          <a:ea typeface="+mn-ea"/>
                          <a:cs typeface="+mn-cs"/>
                        </a:rPr>
                        <a:t>Year</a:t>
                      </a:r>
                      <a:r>
                        <a:rPr lang="en-US" sz="1800" b="0" i="0" kern="1200" baseline="0" dirty="0">
                          <a:solidFill>
                            <a:schemeClr val="tx1"/>
                          </a:solidFill>
                          <a:effectLst/>
                          <a:latin typeface="+mn-lt"/>
                          <a:ea typeface="+mn-ea"/>
                          <a:cs typeface="+mn-cs"/>
                        </a:rPr>
                        <a:t> :- 2021</a:t>
                      </a:r>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ctr"/>
                      <a:r>
                        <a:rPr lang="en-IN" dirty="0" err="1"/>
                        <a:t>Dr.S.Muthusundari</a:t>
                      </a:r>
                      <a:r>
                        <a:rPr lang="en-IN" dirty="0"/>
                        <a:t> , </a:t>
                      </a:r>
                      <a:r>
                        <a:rPr lang="en-IN" dirty="0" err="1"/>
                        <a:t>Dr.S.Selvakanmani</a:t>
                      </a:r>
                      <a:r>
                        <a:rPr lang="en-IN" dirty="0"/>
                        <a:t> , </a:t>
                      </a:r>
                    </a:p>
                    <a:p>
                      <a:pPr algn="ctr"/>
                      <a:r>
                        <a:rPr lang="en-IN" dirty="0" err="1"/>
                        <a:t>Dr.</a:t>
                      </a:r>
                      <a:r>
                        <a:rPr lang="en-IN" dirty="0"/>
                        <a:t> </a:t>
                      </a:r>
                      <a:r>
                        <a:rPr lang="en-IN" dirty="0" err="1"/>
                        <a:t>S.Pratheepa</a:t>
                      </a:r>
                      <a:r>
                        <a:rPr lang="en-IN" dirty="0"/>
                        <a:t> , </a:t>
                      </a:r>
                      <a:r>
                        <a:rPr lang="en-IN" dirty="0" err="1"/>
                        <a:t>P.Kishore</a:t>
                      </a:r>
                      <a:r>
                        <a:rPr lang="en-IN" dirty="0"/>
                        <a:t> Kumar .</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pPr algn="just"/>
                      <a:r>
                        <a:rPr lang="en-US" sz="1800" b="0" i="0" kern="1200" dirty="0">
                          <a:solidFill>
                            <a:schemeClr val="tx1"/>
                          </a:solidFill>
                          <a:effectLst/>
                          <a:latin typeface="+mn-lt"/>
                          <a:ea typeface="+mn-ea"/>
                          <a:cs typeface="+mn-cs"/>
                        </a:rPr>
                        <a:t>The journal paper introduces a web application addressing challenges in tracking flash sales on e-commerce websites. Users can set desired prices for products, and the application notifies them when the product reaches the specified price. The system utilizes web scraping, Beautiful Soup, and Angular for efficient tracking, offering advantages such as notification accuracy and user convenience.</a:t>
                      </a:r>
                    </a:p>
                    <a:p>
                      <a:pPr algn="just"/>
                      <a:endParaRPr lang="en-US" sz="1800" b="0" i="0" kern="1200" dirty="0">
                        <a:solidFill>
                          <a:schemeClr val="tx1"/>
                        </a:solidFill>
                        <a:effectLst/>
                        <a:latin typeface="+mn-lt"/>
                        <a:ea typeface="+mn-ea"/>
                        <a:cs typeface="+mn-cs"/>
                      </a:endParaRPr>
                    </a:p>
                    <a:p>
                      <a:pPr algn="just"/>
                      <a:endParaRPr lang="en-US" sz="1800" b="0" i="0" kern="1200" dirty="0">
                        <a:solidFill>
                          <a:schemeClr val="tx1"/>
                        </a:solidFill>
                        <a:effectLst/>
                        <a:latin typeface="+mn-lt"/>
                        <a:ea typeface="+mn-ea"/>
                        <a:cs typeface="+mn-cs"/>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824554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174AE7C9-B26F-282D-7B1E-B43358C739CA}"/>
              </a:ext>
            </a:extLst>
          </p:cNvPr>
          <p:cNvGraphicFramePr>
            <a:graphicFrameLocks noGrp="1"/>
          </p:cNvGraphicFramePr>
          <p:nvPr>
            <p:extLst>
              <p:ext uri="{D42A27DB-BD31-4B8C-83A1-F6EECF244321}">
                <p14:modId xmlns:p14="http://schemas.microsoft.com/office/powerpoint/2010/main" val="2924354479"/>
              </p:ext>
            </p:extLst>
          </p:nvPr>
        </p:nvGraphicFramePr>
        <p:xfrm>
          <a:off x="853291" y="681135"/>
          <a:ext cx="9015210" cy="3892572"/>
        </p:xfrm>
        <a:graphic>
          <a:graphicData uri="http://schemas.openxmlformats.org/drawingml/2006/table">
            <a:tbl>
              <a:tblPr firstRow="1" bandRow="1">
                <a:tableStyleId>{2D5ABB26-0587-4C30-8999-92F81FD0307C}</a:tableStyleId>
              </a:tblPr>
              <a:tblGrid>
                <a:gridCol w="1803042">
                  <a:extLst>
                    <a:ext uri="{9D8B030D-6E8A-4147-A177-3AD203B41FA5}">
                      <a16:colId xmlns:a16="http://schemas.microsoft.com/office/drawing/2014/main" val="20000"/>
                    </a:ext>
                  </a:extLst>
                </a:gridCol>
                <a:gridCol w="1803042">
                  <a:extLst>
                    <a:ext uri="{9D8B030D-6E8A-4147-A177-3AD203B41FA5}">
                      <a16:colId xmlns:a16="http://schemas.microsoft.com/office/drawing/2014/main" val="20001"/>
                    </a:ext>
                  </a:extLst>
                </a:gridCol>
                <a:gridCol w="1803042">
                  <a:extLst>
                    <a:ext uri="{9D8B030D-6E8A-4147-A177-3AD203B41FA5}">
                      <a16:colId xmlns:a16="http://schemas.microsoft.com/office/drawing/2014/main" val="20002"/>
                    </a:ext>
                  </a:extLst>
                </a:gridCol>
                <a:gridCol w="1803042">
                  <a:extLst>
                    <a:ext uri="{9D8B030D-6E8A-4147-A177-3AD203B41FA5}">
                      <a16:colId xmlns:a16="http://schemas.microsoft.com/office/drawing/2014/main" val="20003"/>
                    </a:ext>
                  </a:extLst>
                </a:gridCol>
                <a:gridCol w="1803042">
                  <a:extLst>
                    <a:ext uri="{9D8B030D-6E8A-4147-A177-3AD203B41FA5}">
                      <a16:colId xmlns:a16="http://schemas.microsoft.com/office/drawing/2014/main" val="20004"/>
                    </a:ext>
                  </a:extLst>
                </a:gridCol>
              </a:tblGrid>
              <a:tr h="1297524">
                <a:tc>
                  <a:txBody>
                    <a:bodyPr/>
                    <a:lstStyle/>
                    <a:p>
                      <a:endParaRPr lang="en-IN" dirty="0"/>
                    </a:p>
                  </a:txBody>
                  <a:tcPr/>
                </a:tc>
                <a:tc>
                  <a:txBody>
                    <a:bodyPr/>
                    <a:lstStyle/>
                    <a:p>
                      <a:endParaRPr lang="en-IN"/>
                    </a:p>
                  </a:txBody>
                  <a:tcPr/>
                </a:tc>
                <a:tc>
                  <a:txBody>
                    <a:bodyPr/>
                    <a:lstStyle/>
                    <a:p>
                      <a:endParaRPr lang="en-IN" dirty="0"/>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10000"/>
                  </a:ext>
                </a:extLst>
              </a:tr>
              <a:tr h="1297524">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10001"/>
                  </a:ext>
                </a:extLst>
              </a:tr>
              <a:tr h="1297524">
                <a:tc>
                  <a:txBody>
                    <a:bodyPr/>
                    <a:lstStyle/>
                    <a:p>
                      <a:endParaRPr lang="en-IN"/>
                    </a:p>
                  </a:txBody>
                  <a:tcPr/>
                </a:tc>
                <a:tc>
                  <a:txBody>
                    <a:bodyPr/>
                    <a:lstStyle/>
                    <a:p>
                      <a:endParaRPr lang="en-IN"/>
                    </a:p>
                  </a:txBody>
                  <a:tcPr/>
                </a:tc>
                <a:tc>
                  <a:txBody>
                    <a:bodyPr/>
                    <a:lstStyle/>
                    <a:p>
                      <a:endParaRPr lang="en-IN" dirty="0"/>
                    </a:p>
                  </a:txBody>
                  <a:tcPr/>
                </a:tc>
                <a:tc>
                  <a:txBody>
                    <a:bodyPr/>
                    <a:lstStyle/>
                    <a:p>
                      <a:endParaRPr lang="en-IN"/>
                    </a:p>
                  </a:txBody>
                  <a:tcPr/>
                </a:tc>
                <a:tc>
                  <a:txBody>
                    <a:bodyPr/>
                    <a:lstStyle/>
                    <a:p>
                      <a:endParaRPr lang="en-IN" dirty="0"/>
                    </a:p>
                  </a:txBody>
                  <a:tcPr/>
                </a:tc>
                <a:extLst>
                  <a:ext uri="{0D108BD9-81ED-4DB2-BD59-A6C34878D82A}">
                    <a16:rowId xmlns:a16="http://schemas.microsoft.com/office/drawing/2014/main" val="10002"/>
                  </a:ext>
                </a:extLst>
              </a:tr>
            </a:tbl>
          </a:graphicData>
        </a:graphic>
      </p:graphicFrame>
      <p:pic>
        <p:nvPicPr>
          <p:cNvPr id="6" name="Picture 5">
            <a:extLst>
              <a:ext uri="{FF2B5EF4-FFF2-40B4-BE49-F238E27FC236}">
                <a16:creationId xmlns:a16="http://schemas.microsoft.com/office/drawing/2014/main" id="{F1C98366-6CB4-4597-0FE6-203C40CE396C}"/>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42552" y="251927"/>
            <a:ext cx="11706896" cy="5775649"/>
          </a:xfrm>
          <a:prstGeom prst="rect">
            <a:avLst/>
          </a:prstGeom>
          <a:ln>
            <a:noFill/>
          </a:ln>
          <a:effectLst>
            <a:outerShdw blurRad="190500" algn="tl" rotWithShape="0">
              <a:srgbClr val="000000">
                <a:alpha val="70000"/>
              </a:srgbClr>
            </a:outerShdw>
          </a:effectLst>
        </p:spPr>
      </p:pic>
      <p:graphicFrame>
        <p:nvGraphicFramePr>
          <p:cNvPr id="10" name="Content Placeholder 6">
            <a:extLst>
              <a:ext uri="{FF2B5EF4-FFF2-40B4-BE49-F238E27FC236}">
                <a16:creationId xmlns:a16="http://schemas.microsoft.com/office/drawing/2014/main" id="{F9FC4216-6682-B314-7873-4FBBA85D7285}"/>
              </a:ext>
            </a:extLst>
          </p:cNvPr>
          <p:cNvGraphicFramePr>
            <a:graphicFrameLocks noGrp="1"/>
          </p:cNvGraphicFramePr>
          <p:nvPr>
            <p:ph sz="quarter" idx="13"/>
            <p:extLst>
              <p:ext uri="{D42A27DB-BD31-4B8C-83A1-F6EECF244321}">
                <p14:modId xmlns:p14="http://schemas.microsoft.com/office/powerpoint/2010/main" val="3627164717"/>
              </p:ext>
            </p:extLst>
          </p:nvPr>
        </p:nvGraphicFramePr>
        <p:xfrm>
          <a:off x="419878" y="1017037"/>
          <a:ext cx="11336692" cy="4240763"/>
        </p:xfrm>
        <a:graphic>
          <a:graphicData uri="http://schemas.openxmlformats.org/drawingml/2006/table">
            <a:tbl>
              <a:tblPr firstRow="1" bandRow="1">
                <a:tableStyleId>{9D7B26C5-4107-4FEC-AEDC-1716B250A1EF}</a:tableStyleId>
              </a:tblPr>
              <a:tblGrid>
                <a:gridCol w="920755">
                  <a:extLst>
                    <a:ext uri="{9D8B030D-6E8A-4147-A177-3AD203B41FA5}">
                      <a16:colId xmlns:a16="http://schemas.microsoft.com/office/drawing/2014/main" val="3198104772"/>
                    </a:ext>
                  </a:extLst>
                </a:gridCol>
                <a:gridCol w="3341560">
                  <a:extLst>
                    <a:ext uri="{9D8B030D-6E8A-4147-A177-3AD203B41FA5}">
                      <a16:colId xmlns:a16="http://schemas.microsoft.com/office/drawing/2014/main" val="2262975027"/>
                    </a:ext>
                  </a:extLst>
                </a:gridCol>
                <a:gridCol w="2418405">
                  <a:extLst>
                    <a:ext uri="{9D8B030D-6E8A-4147-A177-3AD203B41FA5}">
                      <a16:colId xmlns:a16="http://schemas.microsoft.com/office/drawing/2014/main" val="1485618959"/>
                    </a:ext>
                  </a:extLst>
                </a:gridCol>
                <a:gridCol w="4655972">
                  <a:extLst>
                    <a:ext uri="{9D8B030D-6E8A-4147-A177-3AD203B41FA5}">
                      <a16:colId xmlns:a16="http://schemas.microsoft.com/office/drawing/2014/main" val="4096852967"/>
                    </a:ext>
                  </a:extLst>
                </a:gridCol>
              </a:tblGrid>
              <a:tr h="4240763">
                <a:tc>
                  <a:txBody>
                    <a:bodyPr/>
                    <a:lstStyle/>
                    <a:p>
                      <a:r>
                        <a:rPr lang="en-US" dirty="0"/>
                        <a:t>2. </a:t>
                      </a:r>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1800" b="1" i="0" kern="1200" dirty="0">
                          <a:solidFill>
                            <a:schemeClr val="tx1"/>
                          </a:solidFill>
                          <a:effectLst/>
                          <a:latin typeface="+mn-lt"/>
                          <a:ea typeface="+mn-ea"/>
                          <a:cs typeface="+mn-cs"/>
                        </a:rPr>
                        <a:t>Title:</a:t>
                      </a:r>
                      <a:r>
                        <a:rPr lang="en-US" sz="1800" b="0" i="0" kern="1200" dirty="0">
                          <a:solidFill>
                            <a:schemeClr val="tx1"/>
                          </a:solidFill>
                          <a:effectLst/>
                          <a:latin typeface="+mn-lt"/>
                          <a:ea typeface="+mn-ea"/>
                          <a:cs typeface="+mn-cs"/>
                        </a:rPr>
                        <a:t>  </a:t>
                      </a:r>
                      <a:r>
                        <a:rPr lang="en-IN" sz="1800" b="0" i="0" kern="1200" dirty="0">
                          <a:solidFill>
                            <a:schemeClr val="tx1"/>
                          </a:solidFill>
                          <a:effectLst/>
                          <a:latin typeface="+mn-lt"/>
                          <a:ea typeface="+mn-ea"/>
                          <a:cs typeface="+mn-cs"/>
                        </a:rPr>
                        <a:t>E</a:t>
                      </a:r>
                      <a:r>
                        <a:rPr lang="en-IN" b="0" dirty="0"/>
                        <a:t>-commerce product price tracker</a:t>
                      </a:r>
                    </a:p>
                    <a:p>
                      <a:r>
                        <a:rPr lang="en-US" sz="1800" b="0" i="0" kern="1200" dirty="0">
                          <a:solidFill>
                            <a:schemeClr val="tx1"/>
                          </a:solidFill>
                          <a:effectLst/>
                          <a:latin typeface="+mn-lt"/>
                          <a:ea typeface="+mn-ea"/>
                          <a:cs typeface="+mn-cs"/>
                        </a:rPr>
                        <a:t>Year</a:t>
                      </a:r>
                      <a:r>
                        <a:rPr lang="en-US" sz="1800" b="0" i="0" kern="1200" baseline="0" dirty="0">
                          <a:solidFill>
                            <a:schemeClr val="tx1"/>
                          </a:solidFill>
                          <a:effectLst/>
                          <a:latin typeface="+mn-lt"/>
                          <a:ea typeface="+mn-ea"/>
                          <a:cs typeface="+mn-cs"/>
                        </a:rPr>
                        <a:t> :- 2021</a:t>
                      </a:r>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IN" b="0" dirty="0" err="1"/>
                        <a:t>Dr.</a:t>
                      </a:r>
                      <a:r>
                        <a:rPr lang="en-IN" b="0" dirty="0"/>
                        <a:t> G </a:t>
                      </a:r>
                      <a:r>
                        <a:rPr lang="en-IN" b="0" dirty="0" err="1"/>
                        <a:t>Madhusudhan</a:t>
                      </a:r>
                      <a:r>
                        <a:rPr lang="en-IN" b="0" dirty="0"/>
                        <a:t>, Nitin </a:t>
                      </a:r>
                      <a:r>
                        <a:rPr lang="en-IN" b="0" dirty="0" err="1"/>
                        <a:t>Gopalakrishna</a:t>
                      </a:r>
                      <a:r>
                        <a:rPr lang="en-IN" b="0" dirty="0"/>
                        <a:t> Bhat, </a:t>
                      </a:r>
                    </a:p>
                    <a:p>
                      <a:r>
                        <a:rPr lang="en-IN" b="0" dirty="0"/>
                        <a:t>Sahana Venkatraman </a:t>
                      </a:r>
                      <a:r>
                        <a:rPr lang="en-IN" b="0" dirty="0" err="1"/>
                        <a:t>Patgar</a:t>
                      </a:r>
                      <a:r>
                        <a:rPr lang="en-IN" b="0" dirty="0"/>
                        <a:t>, Chandan N A, Bharath S V</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1800" b="0" i="0" kern="1200" dirty="0">
                          <a:solidFill>
                            <a:schemeClr val="tx1"/>
                          </a:solidFill>
                          <a:effectLst/>
                          <a:latin typeface="+mn-lt"/>
                          <a:ea typeface="+mn-ea"/>
                          <a:cs typeface="+mn-cs"/>
                        </a:rPr>
                        <a:t>The paper presents an E-commerce product price tracker application that addresses the challenge of dynamic pricing changes occurring every 10 minutes. Utilizing web crawling techniques, the system fetches real-time prices and notifies users when the product reaches their desired threshold. The 3-tier architecture includes a presentation tier (HTML, CSS, Bootstrap), application tier (.NET), and data tier (MySQL). The study references related works on web mining, dynamic pricing schemes, IoT-based price comparison, and regression models for price prediction, offering insights for system development and improvement..</a:t>
                      </a:r>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4872287"/>
                  </a:ext>
                </a:extLst>
              </a:tr>
            </a:tbl>
          </a:graphicData>
        </a:graphic>
      </p:graphicFrame>
    </p:spTree>
    <p:extLst>
      <p:ext uri="{BB962C8B-B14F-4D97-AF65-F5344CB8AC3E}">
        <p14:creationId xmlns:p14="http://schemas.microsoft.com/office/powerpoint/2010/main" val="3534904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BD117-C88B-89B9-5839-6A513893019F}"/>
              </a:ext>
            </a:extLst>
          </p:cNvPr>
          <p:cNvSpPr>
            <a:spLocks noGrp="1"/>
          </p:cNvSpPr>
          <p:nvPr>
            <p:ph type="title"/>
          </p:nvPr>
        </p:nvSpPr>
        <p:spPr>
          <a:xfrm>
            <a:off x="913775" y="583660"/>
            <a:ext cx="10364451" cy="1011675"/>
          </a:xfrm>
        </p:spPr>
        <p:txBody>
          <a:bodyPr>
            <a:normAutofit/>
          </a:bodyPr>
          <a:lstStyle/>
          <a:p>
            <a:r>
              <a:rPr lang="en-IN" sz="4800" b="1" cap="none" dirty="0">
                <a:ln w="9525">
                  <a:solidFill>
                    <a:schemeClr val="tx1"/>
                  </a:solidFill>
                  <a:prstDash val="solid"/>
                </a:ln>
                <a:effectLst>
                  <a:outerShdw blurRad="12700" dist="38100" dir="2700000" algn="tl" rotWithShape="0">
                    <a:schemeClr val="bg1">
                      <a:lumMod val="50000"/>
                    </a:schemeClr>
                  </a:outerShdw>
                </a:effectLst>
                <a:latin typeface="Gill Sans MT (Headings)"/>
                <a:cs typeface="Times New Roman" panose="02020603050405020304" pitchFamily="18" charset="0"/>
              </a:rPr>
              <a:t>PROBLEM STATEMENTS</a:t>
            </a:r>
          </a:p>
        </p:txBody>
      </p:sp>
      <p:sp>
        <p:nvSpPr>
          <p:cNvPr id="3" name="Content Placeholder 2">
            <a:extLst>
              <a:ext uri="{FF2B5EF4-FFF2-40B4-BE49-F238E27FC236}">
                <a16:creationId xmlns:a16="http://schemas.microsoft.com/office/drawing/2014/main" id="{C2AB90AC-FA0D-A02B-AF46-DF625A6FA53D}"/>
              </a:ext>
            </a:extLst>
          </p:cNvPr>
          <p:cNvSpPr>
            <a:spLocks noGrp="1"/>
          </p:cNvSpPr>
          <p:nvPr>
            <p:ph sz="quarter" idx="13"/>
          </p:nvPr>
        </p:nvSpPr>
        <p:spPr>
          <a:xfrm>
            <a:off x="913775" y="1673157"/>
            <a:ext cx="10363826" cy="4477965"/>
          </a:xfrm>
        </p:spPr>
        <p:txBody>
          <a:bodyPr>
            <a:normAutofit/>
          </a:bodyPr>
          <a:lstStyle/>
          <a:p>
            <a:pPr algn="just"/>
            <a:r>
              <a:rPr lang="en-US" sz="2400" cap="none" dirty="0">
                <a:latin typeface="Times New Roman" panose="02020603050405020304" pitchFamily="18" charset="0"/>
                <a:cs typeface="Times New Roman" panose="02020603050405020304" pitchFamily="18" charset="0"/>
              </a:rPr>
              <a:t>E-commerce websites often offer flash sales with short durations, making it challenging for users to manually track product prices. Existing systems with price notifications are limited to certain websites, causing inconvenience for users who shop on various platforms. The need arises for an automated solution that works across diverse e-commerce websites, notifying users when a product's price reaches their desired threshold. </a:t>
            </a:r>
          </a:p>
          <a:p>
            <a:pPr algn="just"/>
            <a:r>
              <a:rPr lang="en-US" sz="2400" cap="none" dirty="0">
                <a:latin typeface="Times New Roman" panose="02020603050405020304" pitchFamily="18" charset="0"/>
                <a:cs typeface="Times New Roman" panose="02020603050405020304" pitchFamily="18" charset="0"/>
              </a:rPr>
              <a:t>This project aims to address these challenges by developing a web application that utilizes web scraping</a:t>
            </a:r>
            <a:r>
              <a:rPr lang="en-US" sz="2400" dirty="0">
                <a:latin typeface="Times New Roman" panose="02020603050405020304" pitchFamily="18" charset="0"/>
                <a:cs typeface="Times New Roman" panose="02020603050405020304" pitchFamily="18" charset="0"/>
              </a:rPr>
              <a:t> and</a:t>
            </a:r>
            <a:r>
              <a:rPr lang="en-US" sz="2400" cap="none"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n</a:t>
            </a:r>
            <a:r>
              <a:rPr lang="en-US" sz="2400" cap="none" dirty="0">
                <a:latin typeface="Times New Roman" panose="02020603050405020304" pitchFamily="18" charset="0"/>
                <a:cs typeface="Times New Roman" panose="02020603050405020304" pitchFamily="18" charset="0"/>
              </a:rPr>
              <a:t>otification systems to enhance the user experience in online shopping.</a:t>
            </a:r>
            <a:endParaRPr lang="en-IN" sz="2400" cap="none"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9AA5224-A432-EDF3-A5D7-E2CEF0225A85}"/>
              </a:ext>
            </a:extLst>
          </p:cNvPr>
          <p:cNvPicPr>
            <a:picLocks noChangeAspect="1"/>
          </p:cNvPicPr>
          <p:nvPr/>
        </p:nvPicPr>
        <p:blipFill>
          <a:blip r:embed="rId2" cstate="print">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681506" y="-77819"/>
            <a:ext cx="1828798" cy="1750976"/>
          </a:xfrm>
          <a:prstGeom prst="rect">
            <a:avLst/>
          </a:prstGeom>
        </p:spPr>
      </p:pic>
    </p:spTree>
    <p:extLst>
      <p:ext uri="{BB962C8B-B14F-4D97-AF65-F5344CB8AC3E}">
        <p14:creationId xmlns:p14="http://schemas.microsoft.com/office/powerpoint/2010/main" val="1054077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D3099-EB1F-EC93-A752-D310C9EAD44A}"/>
              </a:ext>
            </a:extLst>
          </p:cNvPr>
          <p:cNvSpPr>
            <a:spLocks noGrp="1"/>
          </p:cNvSpPr>
          <p:nvPr>
            <p:ph type="title"/>
          </p:nvPr>
        </p:nvSpPr>
        <p:spPr>
          <a:xfrm>
            <a:off x="2071396" y="554478"/>
            <a:ext cx="9368771" cy="1050586"/>
          </a:xfrm>
        </p:spPr>
        <p:txBody>
          <a:bodyPr anchor="ctr">
            <a:normAutofit/>
          </a:bodyPr>
          <a:lstStyle/>
          <a:p>
            <a:r>
              <a:rPr lang="en-US" sz="4800" b="1" cap="none" dirty="0">
                <a:ln w="9525">
                  <a:solidFill>
                    <a:schemeClr val="tx1"/>
                  </a:solidFill>
                  <a:prstDash val="solid"/>
                </a:ln>
                <a:effectLst>
                  <a:outerShdw blurRad="12700" dist="38100" dir="2700000" algn="tl" rotWithShape="0">
                    <a:schemeClr val="bg1">
                      <a:lumMod val="50000"/>
                    </a:schemeClr>
                  </a:outerShdw>
                </a:effectLst>
                <a:latin typeface="Gill Sans MT (Headings)"/>
                <a:cs typeface="Times New Roman" panose="02020603050405020304" pitchFamily="18" charset="0"/>
              </a:rPr>
              <a:t>OBJECTIVES </a:t>
            </a:r>
            <a:endParaRPr lang="en-IN" sz="4800" b="1" cap="none" dirty="0">
              <a:ln w="9525">
                <a:solidFill>
                  <a:schemeClr val="tx1"/>
                </a:solidFill>
                <a:prstDash val="solid"/>
              </a:ln>
              <a:effectLst>
                <a:outerShdw blurRad="12700" dist="38100" dir="2700000" algn="tl" rotWithShape="0">
                  <a:schemeClr val="bg1">
                    <a:lumMod val="50000"/>
                  </a:schemeClr>
                </a:outerShdw>
              </a:effectLst>
              <a:latin typeface="Gill Sans MT (Headings)"/>
              <a:cs typeface="Times New Roman" panose="02020603050405020304" pitchFamily="18" charset="0"/>
            </a:endParaRPr>
          </a:p>
        </p:txBody>
      </p:sp>
      <p:pic>
        <p:nvPicPr>
          <p:cNvPr id="10" name="Picture 9">
            <a:extLst>
              <a:ext uri="{FF2B5EF4-FFF2-40B4-BE49-F238E27FC236}">
                <a16:creationId xmlns:a16="http://schemas.microsoft.com/office/drawing/2014/main" id="{963B14E7-59FA-6C14-BB30-E78F2C38947A}"/>
              </a:ext>
            </a:extLst>
          </p:cNvPr>
          <p:cNvPicPr>
            <a:picLocks noChangeAspect="1"/>
          </p:cNvPicPr>
          <p:nvPr/>
        </p:nvPicPr>
        <p:blipFill>
          <a:blip r:embed="rId2" cstate="print">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332081"/>
            <a:ext cx="2401111" cy="2401111"/>
          </a:xfrm>
          <a:prstGeom prst="rect">
            <a:avLst/>
          </a:prstGeom>
        </p:spPr>
      </p:pic>
      <p:sp>
        <p:nvSpPr>
          <p:cNvPr id="3" name="Content Placeholder 2">
            <a:extLst>
              <a:ext uri="{FF2B5EF4-FFF2-40B4-BE49-F238E27FC236}">
                <a16:creationId xmlns:a16="http://schemas.microsoft.com/office/drawing/2014/main" id="{28CFE178-1EEF-1723-A657-5DBECACCB5DA}"/>
              </a:ext>
            </a:extLst>
          </p:cNvPr>
          <p:cNvSpPr>
            <a:spLocks noGrp="1"/>
          </p:cNvSpPr>
          <p:nvPr>
            <p:ph sz="quarter" idx="13"/>
          </p:nvPr>
        </p:nvSpPr>
        <p:spPr>
          <a:xfrm>
            <a:off x="913775" y="1605064"/>
            <a:ext cx="10363826" cy="4516876"/>
          </a:xfrm>
        </p:spPr>
        <p:txBody>
          <a:bodyPr>
            <a:normAutofit/>
          </a:bodyPr>
          <a:lstStyle/>
          <a:p>
            <a:pPr marL="0" indent="0" algn="just">
              <a:buNone/>
            </a:pPr>
            <a:r>
              <a:rPr lang="en-US" sz="2600" b="0" i="0" cap="none" dirty="0">
                <a:effectLst/>
                <a:latin typeface="Times New Roman" panose="02020603050405020304" pitchFamily="18" charset="0"/>
                <a:cs typeface="Times New Roman" panose="02020603050405020304" pitchFamily="18" charset="0"/>
              </a:rPr>
              <a:t>     The main objectives of the “Price Drop Alert" project are as follows:</a:t>
            </a:r>
          </a:p>
          <a:p>
            <a:pPr lvl="1" algn="just">
              <a:buFont typeface="+mj-lt"/>
              <a:buAutoNum type="arabicPeriod"/>
            </a:pPr>
            <a:r>
              <a:rPr lang="en-US" sz="2200" b="0" i="0" cap="none" dirty="0">
                <a:effectLst/>
                <a:latin typeface="Times New Roman" panose="02020603050405020304" pitchFamily="18" charset="0"/>
                <a:cs typeface="Times New Roman" panose="02020603050405020304" pitchFamily="18" charset="0"/>
              </a:rPr>
              <a:t>To Develop a web application </a:t>
            </a:r>
            <a:r>
              <a:rPr lang="en-US" sz="2200" dirty="0">
                <a:latin typeface="Times New Roman" panose="02020603050405020304" pitchFamily="18" charset="0"/>
                <a:cs typeface="Times New Roman" panose="02020603050405020304" pitchFamily="18" charset="0"/>
              </a:rPr>
              <a:t>which</a:t>
            </a:r>
            <a:r>
              <a:rPr lang="en-US" sz="2200" b="0" i="0" cap="none" dirty="0">
                <a:effectLst/>
                <a:latin typeface="Times New Roman" panose="02020603050405020304" pitchFamily="18" charset="0"/>
                <a:cs typeface="Times New Roman" panose="02020603050405020304" pitchFamily="18" charset="0"/>
              </a:rPr>
              <a:t> automates the tracking of product prices on AMAZON e-commerce websites.</a:t>
            </a:r>
            <a:endParaRPr lang="en-US" sz="2200" dirty="0">
              <a:latin typeface="Times New Roman" panose="02020603050405020304" pitchFamily="18" charset="0"/>
              <a:cs typeface="Times New Roman" panose="02020603050405020304" pitchFamily="18" charset="0"/>
            </a:endParaRPr>
          </a:p>
          <a:p>
            <a:pPr lvl="1" algn="just">
              <a:buFont typeface="+mj-lt"/>
              <a:buAutoNum type="arabicPeriod"/>
            </a:pPr>
            <a:r>
              <a:rPr lang="en-US" sz="2200" b="0" i="0" cap="none" dirty="0">
                <a:effectLst/>
                <a:latin typeface="Times New Roman" panose="02020603050405020304" pitchFamily="18" charset="0"/>
                <a:cs typeface="Times New Roman" panose="02020603050405020304" pitchFamily="18" charset="0"/>
              </a:rPr>
              <a:t>To Integrate user-friendly features, allowing users to input the URL of a product, specify their desired price, and provide contact details for notifications</a:t>
            </a:r>
            <a:r>
              <a:rPr lang="en-US" sz="2200" dirty="0">
                <a:latin typeface="Times New Roman" panose="02020603050405020304" pitchFamily="18" charset="0"/>
                <a:cs typeface="Times New Roman" panose="02020603050405020304" pitchFamily="18" charset="0"/>
              </a:rPr>
              <a:t>.</a:t>
            </a:r>
          </a:p>
          <a:p>
            <a:pPr lvl="1" algn="just">
              <a:buFont typeface="+mj-lt"/>
              <a:buAutoNum type="arabicPeriod"/>
            </a:pPr>
            <a:r>
              <a:rPr lang="en-US" sz="2200" b="0" i="0" cap="none" dirty="0">
                <a:effectLst/>
                <a:latin typeface="Times New Roman" panose="02020603050405020304" pitchFamily="18" charset="0"/>
                <a:cs typeface="Times New Roman" panose="02020603050405020304" pitchFamily="18" charset="0"/>
              </a:rPr>
              <a:t>To Utilize request packages to send HTTP requests and retrieve web page content, ensuring compatibility with websites storing information in HTML format.</a:t>
            </a:r>
          </a:p>
          <a:p>
            <a:pPr algn="just"/>
            <a:endParaRPr lang="en-IN" dirty="0"/>
          </a:p>
        </p:txBody>
      </p:sp>
    </p:spTree>
    <p:extLst>
      <p:ext uri="{BB962C8B-B14F-4D97-AF65-F5344CB8AC3E}">
        <p14:creationId xmlns:p14="http://schemas.microsoft.com/office/powerpoint/2010/main" val="3696874193"/>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1008</TotalTime>
  <Words>1893</Words>
  <Application>Microsoft Office PowerPoint</Application>
  <PresentationFormat>Widescreen</PresentationFormat>
  <Paragraphs>166</Paragraphs>
  <Slides>29</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29</vt:i4>
      </vt:variant>
    </vt:vector>
  </HeadingPairs>
  <TitlesOfParts>
    <vt:vector size="40" baseType="lpstr">
      <vt:lpstr>Arial</vt:lpstr>
      <vt:lpstr>Bahnschrift Condensed</vt:lpstr>
      <vt:lpstr>ff3</vt:lpstr>
      <vt:lpstr>ff7</vt:lpstr>
      <vt:lpstr>ff8</vt:lpstr>
      <vt:lpstr>Gill Sans MT</vt:lpstr>
      <vt:lpstr>Gill Sans MT (Headings)</vt:lpstr>
      <vt:lpstr>Söhne</vt:lpstr>
      <vt:lpstr>Times New Roman</vt:lpstr>
      <vt:lpstr>Wingdings</vt:lpstr>
      <vt:lpstr>Gallery</vt:lpstr>
      <vt:lpstr>PowerPoint Presentation</vt:lpstr>
      <vt:lpstr>PowerPoint Presentation</vt:lpstr>
      <vt:lpstr>index</vt:lpstr>
      <vt:lpstr>ABSTRACT</vt:lpstr>
      <vt:lpstr>INTRODUCTION </vt:lpstr>
      <vt:lpstr>LITERATURE SURVEY</vt:lpstr>
      <vt:lpstr>PowerPoint Presentation</vt:lpstr>
      <vt:lpstr>PROBLEM STATEMENTS</vt:lpstr>
      <vt:lpstr>OBJECTIVES </vt:lpstr>
      <vt:lpstr>SCOPE</vt:lpstr>
      <vt:lpstr>OUTCOME</vt:lpstr>
      <vt:lpstr>PROPOSED METHOD</vt:lpstr>
      <vt:lpstr>PowerPoint Presentation</vt:lpstr>
      <vt:lpstr>PowerPoint Presentation</vt:lpstr>
      <vt:lpstr>PowerPoint Presentation</vt:lpstr>
      <vt:lpstr>PowerPoint Presentation</vt:lpstr>
      <vt:lpstr>Software development model  The software development model we are going to use is AGILE DEVELOPMENT MODEL </vt:lpstr>
      <vt:lpstr>Implementation</vt:lpstr>
      <vt:lpstr>PowerPoint Presentation</vt:lpstr>
      <vt:lpstr>PowerPoint Presentation</vt:lpstr>
      <vt:lpstr>PowerPoint Presentation</vt:lpstr>
      <vt:lpstr>PowerPoint Presentation</vt:lpstr>
      <vt:lpstr>PowerPoint Presentation</vt:lpstr>
      <vt:lpstr>PowerPoint Presentation</vt:lpstr>
      <vt:lpstr>TIMELINE CHART</vt:lpstr>
      <vt:lpstr>UML use case Diagram</vt:lpstr>
      <vt:lpstr>ER Diagram</vt:lpstr>
      <vt:lpstr>CONCLUSION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 SEATING ARRANGEMENT AND SUPERVISION ASSIGN SYSTEM.</dc:title>
  <dc:creator>shubham jain</dc:creator>
  <cp:lastModifiedBy>shubham jain</cp:lastModifiedBy>
  <cp:revision>27</cp:revision>
  <dcterms:created xsi:type="dcterms:W3CDTF">2023-08-21T12:47:52Z</dcterms:created>
  <dcterms:modified xsi:type="dcterms:W3CDTF">2024-04-03T14:32:44Z</dcterms:modified>
</cp:coreProperties>
</file>

<file path=docProps/thumbnail.jpeg>
</file>